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6" r:id="rId3"/>
    <p:sldId id="258" r:id="rId4"/>
    <p:sldId id="260" r:id="rId5"/>
    <p:sldId id="261" r:id="rId6"/>
    <p:sldId id="262" r:id="rId7"/>
    <p:sldId id="263" r:id="rId8"/>
    <p:sldId id="264" r:id="rId9"/>
    <p:sldId id="265" r:id="rId10"/>
    <p:sldId id="268"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ECEC"/>
    <a:srgbClr val="DDDDDD"/>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78" autoAdjust="0"/>
    <p:restoredTop sz="83803" autoAdjust="0"/>
  </p:normalViewPr>
  <p:slideViewPr>
    <p:cSldViewPr snapToGrid="0">
      <p:cViewPr>
        <p:scale>
          <a:sx n="50" d="100"/>
          <a:sy n="50" d="100"/>
        </p:scale>
        <p:origin x="582" y="9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8AEE39-8CCD-41AC-9B2D-472CB3F0884E}" type="datetimeFigureOut">
              <a:rPr lang="zh-TW" altLang="en-US" smtClean="0"/>
              <a:t>2022/11/3</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C62DA1-C166-40B7-9970-7722C9B73C47}" type="slidenum">
              <a:rPr lang="zh-TW" altLang="en-US" smtClean="0"/>
              <a:t>‹#›</a:t>
            </a:fld>
            <a:endParaRPr lang="zh-TW" altLang="en-US"/>
          </a:p>
        </p:txBody>
      </p:sp>
    </p:spTree>
    <p:extLst>
      <p:ext uri="{BB962C8B-B14F-4D97-AF65-F5344CB8AC3E}">
        <p14:creationId xmlns:p14="http://schemas.microsoft.com/office/powerpoint/2010/main" val="2167437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9</a:t>
            </a:fld>
            <a:endParaRPr lang="zh-TW" altLang="en-US"/>
          </a:p>
        </p:txBody>
      </p:sp>
    </p:spTree>
    <p:extLst>
      <p:ext uri="{BB962C8B-B14F-4D97-AF65-F5344CB8AC3E}">
        <p14:creationId xmlns:p14="http://schemas.microsoft.com/office/powerpoint/2010/main" val="4246664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10</a:t>
            </a:fld>
            <a:endParaRPr lang="zh-TW" altLang="en-US"/>
          </a:p>
        </p:txBody>
      </p:sp>
    </p:spTree>
    <p:extLst>
      <p:ext uri="{BB962C8B-B14F-4D97-AF65-F5344CB8AC3E}">
        <p14:creationId xmlns:p14="http://schemas.microsoft.com/office/powerpoint/2010/main" val="3441701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RTE</a:t>
            </a:r>
            <a:r>
              <a:rPr lang="zh-TW" altLang="en-US" dirty="0"/>
              <a:t> 請求參與</a:t>
            </a:r>
            <a:endParaRPr lang="en-US" altLang="zh-TW" dirty="0"/>
          </a:p>
          <a:p>
            <a:r>
              <a:rPr lang="en-US" altLang="zh-TW" dirty="0"/>
              <a:t>RTI</a:t>
            </a:r>
            <a:r>
              <a:rPr lang="zh-TW" altLang="en-US" dirty="0"/>
              <a:t> 請求干擾</a:t>
            </a:r>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13</a:t>
            </a:fld>
            <a:endParaRPr lang="zh-TW" altLang="en-US"/>
          </a:p>
        </p:txBody>
      </p:sp>
    </p:spTree>
    <p:extLst>
      <p:ext uri="{BB962C8B-B14F-4D97-AF65-F5344CB8AC3E}">
        <p14:creationId xmlns:p14="http://schemas.microsoft.com/office/powerpoint/2010/main" val="4272697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准許 </a:t>
            </a:r>
            <a:r>
              <a:rPr lang="en-US" altLang="zh-TW" dirty="0"/>
              <a:t>:</a:t>
            </a:r>
            <a:r>
              <a:rPr lang="zh-TW" altLang="en-US" dirty="0"/>
              <a:t> 准許系統自動變換車道</a:t>
            </a:r>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14</a:t>
            </a:fld>
            <a:endParaRPr lang="zh-TW" altLang="en-US"/>
          </a:p>
        </p:txBody>
      </p:sp>
    </p:spTree>
    <p:extLst>
      <p:ext uri="{BB962C8B-B14F-4D97-AF65-F5344CB8AC3E}">
        <p14:creationId xmlns:p14="http://schemas.microsoft.com/office/powerpoint/2010/main" val="1808083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拒絕 </a:t>
            </a:r>
            <a:r>
              <a:rPr lang="en-US" altLang="zh-TW" dirty="0"/>
              <a:t>:</a:t>
            </a:r>
            <a:r>
              <a:rPr lang="zh-TW" altLang="en-US" dirty="0"/>
              <a:t> 拒絕系統變換車道</a:t>
            </a:r>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15</a:t>
            </a:fld>
            <a:endParaRPr lang="zh-TW" altLang="en-US"/>
          </a:p>
        </p:txBody>
      </p:sp>
    </p:spTree>
    <p:extLst>
      <p:ext uri="{BB962C8B-B14F-4D97-AF65-F5344CB8AC3E}">
        <p14:creationId xmlns:p14="http://schemas.microsoft.com/office/powerpoint/2010/main" val="2075865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CEC62DA1-C166-40B7-9970-7722C9B73C47}" type="slidenum">
              <a:rPr lang="zh-TW" altLang="en-US" smtClean="0"/>
              <a:t>17</a:t>
            </a:fld>
            <a:endParaRPr lang="zh-TW" altLang="en-US"/>
          </a:p>
        </p:txBody>
      </p:sp>
    </p:spTree>
    <p:extLst>
      <p:ext uri="{BB962C8B-B14F-4D97-AF65-F5344CB8AC3E}">
        <p14:creationId xmlns:p14="http://schemas.microsoft.com/office/powerpoint/2010/main" val="4074320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23CC779-8D5A-4CB9-8A61-8DA1B6F16CF0}"/>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931A6897-8877-4D5D-8254-64FD1068A6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77124BB3-8EA3-4F20-98E0-0173189BA037}"/>
              </a:ext>
            </a:extLst>
          </p:cNvPr>
          <p:cNvSpPr>
            <a:spLocks noGrp="1"/>
          </p:cNvSpPr>
          <p:nvPr>
            <p:ph type="dt" sz="half" idx="10"/>
          </p:nvPr>
        </p:nvSpPr>
        <p:spPr/>
        <p:txBody>
          <a:bodyPr/>
          <a:lstStyle/>
          <a:p>
            <a:fld id="{5DC3C31F-CEC9-48EA-B8A9-9AA181866DF6}" type="datetimeFigureOut">
              <a:rPr lang="zh-TW" altLang="en-US" smtClean="0"/>
              <a:t>2022/11/3</a:t>
            </a:fld>
            <a:endParaRPr lang="zh-TW" altLang="en-US"/>
          </a:p>
        </p:txBody>
      </p:sp>
      <p:sp>
        <p:nvSpPr>
          <p:cNvPr id="5" name="頁尾版面配置區 4">
            <a:extLst>
              <a:ext uri="{FF2B5EF4-FFF2-40B4-BE49-F238E27FC236}">
                <a16:creationId xmlns:a16="http://schemas.microsoft.com/office/drawing/2014/main" id="{83AD27F7-935C-4111-9E23-5CA92AECD34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90939E4-0FDE-4F77-8FC6-B7D3E69C2CB1}"/>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1084732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9595AE8-0BFF-48CD-9F08-464D986B0268}"/>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3B73F446-7F0D-4338-93BE-A532A8126139}"/>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AACE333-C18E-40C9-B75E-11235E89EE77}"/>
              </a:ext>
            </a:extLst>
          </p:cNvPr>
          <p:cNvSpPr>
            <a:spLocks noGrp="1"/>
          </p:cNvSpPr>
          <p:nvPr>
            <p:ph type="dt" sz="half" idx="10"/>
          </p:nvPr>
        </p:nvSpPr>
        <p:spPr/>
        <p:txBody>
          <a:bodyPr/>
          <a:lstStyle/>
          <a:p>
            <a:fld id="{5DC3C31F-CEC9-48EA-B8A9-9AA181866DF6}" type="datetimeFigureOut">
              <a:rPr lang="zh-TW" altLang="en-US" smtClean="0"/>
              <a:t>2022/11/3</a:t>
            </a:fld>
            <a:endParaRPr lang="zh-TW" altLang="en-US"/>
          </a:p>
        </p:txBody>
      </p:sp>
      <p:sp>
        <p:nvSpPr>
          <p:cNvPr id="5" name="頁尾版面配置區 4">
            <a:extLst>
              <a:ext uri="{FF2B5EF4-FFF2-40B4-BE49-F238E27FC236}">
                <a16:creationId xmlns:a16="http://schemas.microsoft.com/office/drawing/2014/main" id="{270B4E41-17E6-4324-88D9-FF519051979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4D40DAE-C824-451F-93D9-AB1EC96B1033}"/>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113997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DEE4061C-5D72-4E0C-AE78-49B7178FAFA4}"/>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83A46177-2DC9-4F86-BC29-665388F89993}"/>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838DA7B-5CA6-4AA2-B5E9-C797CB5A46D9}"/>
              </a:ext>
            </a:extLst>
          </p:cNvPr>
          <p:cNvSpPr>
            <a:spLocks noGrp="1"/>
          </p:cNvSpPr>
          <p:nvPr>
            <p:ph type="dt" sz="half" idx="10"/>
          </p:nvPr>
        </p:nvSpPr>
        <p:spPr/>
        <p:txBody>
          <a:bodyPr/>
          <a:lstStyle/>
          <a:p>
            <a:fld id="{5DC3C31F-CEC9-48EA-B8A9-9AA181866DF6}" type="datetimeFigureOut">
              <a:rPr lang="zh-TW" altLang="en-US" smtClean="0"/>
              <a:t>2022/11/3</a:t>
            </a:fld>
            <a:endParaRPr lang="zh-TW" altLang="en-US"/>
          </a:p>
        </p:txBody>
      </p:sp>
      <p:sp>
        <p:nvSpPr>
          <p:cNvPr id="5" name="頁尾版面配置區 4">
            <a:extLst>
              <a:ext uri="{FF2B5EF4-FFF2-40B4-BE49-F238E27FC236}">
                <a16:creationId xmlns:a16="http://schemas.microsoft.com/office/drawing/2014/main" id="{9A7D16EB-B7FD-423B-8BCE-21C3DA1606D0}"/>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EED2E97-B52A-45D8-BAE9-855F963CA367}"/>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14693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7BE7BD8-241B-4CA5-8433-376593850DA7}"/>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05940FA-446C-4AD0-9571-DBF65B2BC674}"/>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EF0A396F-4016-497E-A785-ABD1AEBFAECB}"/>
              </a:ext>
            </a:extLst>
          </p:cNvPr>
          <p:cNvSpPr>
            <a:spLocks noGrp="1"/>
          </p:cNvSpPr>
          <p:nvPr>
            <p:ph type="dt" sz="half" idx="10"/>
          </p:nvPr>
        </p:nvSpPr>
        <p:spPr/>
        <p:txBody>
          <a:bodyPr/>
          <a:lstStyle/>
          <a:p>
            <a:fld id="{5DC3C31F-CEC9-48EA-B8A9-9AA181866DF6}" type="datetimeFigureOut">
              <a:rPr lang="zh-TW" altLang="en-US" smtClean="0"/>
              <a:t>2022/11/3</a:t>
            </a:fld>
            <a:endParaRPr lang="zh-TW" altLang="en-US"/>
          </a:p>
        </p:txBody>
      </p:sp>
      <p:sp>
        <p:nvSpPr>
          <p:cNvPr id="5" name="頁尾版面配置區 4">
            <a:extLst>
              <a:ext uri="{FF2B5EF4-FFF2-40B4-BE49-F238E27FC236}">
                <a16:creationId xmlns:a16="http://schemas.microsoft.com/office/drawing/2014/main" id="{9CF6656F-3A31-441A-AA88-F473802100E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1A8C5F6-B239-4F49-9BC4-EA36F22A3C71}"/>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4195719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5CEF4E5-AB87-428C-BB89-FD6176D78B36}"/>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E9130B50-06E4-46D0-95C2-10C6631DDF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750E438F-9B9F-49E3-BBBB-81FFA812C2EA}"/>
              </a:ext>
            </a:extLst>
          </p:cNvPr>
          <p:cNvSpPr>
            <a:spLocks noGrp="1"/>
          </p:cNvSpPr>
          <p:nvPr>
            <p:ph type="dt" sz="half" idx="10"/>
          </p:nvPr>
        </p:nvSpPr>
        <p:spPr/>
        <p:txBody>
          <a:bodyPr/>
          <a:lstStyle/>
          <a:p>
            <a:fld id="{5DC3C31F-CEC9-48EA-B8A9-9AA181866DF6}" type="datetimeFigureOut">
              <a:rPr lang="zh-TW" altLang="en-US" smtClean="0"/>
              <a:t>2022/11/3</a:t>
            </a:fld>
            <a:endParaRPr lang="zh-TW" altLang="en-US"/>
          </a:p>
        </p:txBody>
      </p:sp>
      <p:sp>
        <p:nvSpPr>
          <p:cNvPr id="5" name="頁尾版面配置區 4">
            <a:extLst>
              <a:ext uri="{FF2B5EF4-FFF2-40B4-BE49-F238E27FC236}">
                <a16:creationId xmlns:a16="http://schemas.microsoft.com/office/drawing/2014/main" id="{C9529ACB-FB25-4516-BF80-0262CA51E616}"/>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3C5DABA-FF43-4364-A996-FF05A1E26667}"/>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3748801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9E4416A-F07E-4963-9F37-F562BCD938E0}"/>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B415D470-61EC-4B83-98B5-39B6F9B685E9}"/>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DC3F6D30-7EB5-474C-9D48-B0A4F2D7D746}"/>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1627481C-EB25-4294-9690-D4CC965F2FE6}"/>
              </a:ext>
            </a:extLst>
          </p:cNvPr>
          <p:cNvSpPr>
            <a:spLocks noGrp="1"/>
          </p:cNvSpPr>
          <p:nvPr>
            <p:ph type="dt" sz="half" idx="10"/>
          </p:nvPr>
        </p:nvSpPr>
        <p:spPr/>
        <p:txBody>
          <a:bodyPr/>
          <a:lstStyle/>
          <a:p>
            <a:fld id="{5DC3C31F-CEC9-48EA-B8A9-9AA181866DF6}" type="datetimeFigureOut">
              <a:rPr lang="zh-TW" altLang="en-US" smtClean="0"/>
              <a:t>2022/11/3</a:t>
            </a:fld>
            <a:endParaRPr lang="zh-TW" altLang="en-US"/>
          </a:p>
        </p:txBody>
      </p:sp>
      <p:sp>
        <p:nvSpPr>
          <p:cNvPr id="6" name="頁尾版面配置區 5">
            <a:extLst>
              <a:ext uri="{FF2B5EF4-FFF2-40B4-BE49-F238E27FC236}">
                <a16:creationId xmlns:a16="http://schemas.microsoft.com/office/drawing/2014/main" id="{601EA559-7769-4F01-8AC8-5C9274B5D273}"/>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B2D4161-7FE2-4347-9B64-1D53F6DA99A6}"/>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3174106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20609E7-42AC-4AAC-9713-DAB1820EAA76}"/>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33CD5E66-BACF-4B17-83E1-FBEBB01DF2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7C441C04-460A-4F25-BF98-C9C1930FDC01}"/>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A5326AE8-09D2-4F3C-96CE-BE3D93CEC3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2D19145C-1053-4F02-8A53-115BD6733640}"/>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BA702D49-6007-4112-89DB-BA80D8D0B31B}"/>
              </a:ext>
            </a:extLst>
          </p:cNvPr>
          <p:cNvSpPr>
            <a:spLocks noGrp="1"/>
          </p:cNvSpPr>
          <p:nvPr>
            <p:ph type="dt" sz="half" idx="10"/>
          </p:nvPr>
        </p:nvSpPr>
        <p:spPr/>
        <p:txBody>
          <a:bodyPr/>
          <a:lstStyle/>
          <a:p>
            <a:fld id="{5DC3C31F-CEC9-48EA-B8A9-9AA181866DF6}" type="datetimeFigureOut">
              <a:rPr lang="zh-TW" altLang="en-US" smtClean="0"/>
              <a:t>2022/11/3</a:t>
            </a:fld>
            <a:endParaRPr lang="zh-TW" altLang="en-US"/>
          </a:p>
        </p:txBody>
      </p:sp>
      <p:sp>
        <p:nvSpPr>
          <p:cNvPr id="8" name="頁尾版面配置區 7">
            <a:extLst>
              <a:ext uri="{FF2B5EF4-FFF2-40B4-BE49-F238E27FC236}">
                <a16:creationId xmlns:a16="http://schemas.microsoft.com/office/drawing/2014/main" id="{A6831ECB-4E8C-4703-B932-53582B1FBB71}"/>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4135FEE6-E198-41CB-A861-42DCA1C9E874}"/>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68739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4631FB7-6100-49B9-900B-3D58C8D27EE4}"/>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9741246F-8F43-478D-9093-F2E25B2D0C6E}"/>
              </a:ext>
            </a:extLst>
          </p:cNvPr>
          <p:cNvSpPr>
            <a:spLocks noGrp="1"/>
          </p:cNvSpPr>
          <p:nvPr>
            <p:ph type="dt" sz="half" idx="10"/>
          </p:nvPr>
        </p:nvSpPr>
        <p:spPr/>
        <p:txBody>
          <a:bodyPr/>
          <a:lstStyle/>
          <a:p>
            <a:fld id="{5DC3C31F-CEC9-48EA-B8A9-9AA181866DF6}" type="datetimeFigureOut">
              <a:rPr lang="zh-TW" altLang="en-US" smtClean="0"/>
              <a:t>2022/11/3</a:t>
            </a:fld>
            <a:endParaRPr lang="zh-TW" altLang="en-US"/>
          </a:p>
        </p:txBody>
      </p:sp>
      <p:sp>
        <p:nvSpPr>
          <p:cNvPr id="4" name="頁尾版面配置區 3">
            <a:extLst>
              <a:ext uri="{FF2B5EF4-FFF2-40B4-BE49-F238E27FC236}">
                <a16:creationId xmlns:a16="http://schemas.microsoft.com/office/drawing/2014/main" id="{93BB5279-B6E5-430A-8A92-CB63793D6E40}"/>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37CA6F8D-B791-4283-8B12-5E3AAB6C975D}"/>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118810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ECB1E77-747A-43B9-9D87-EE73D2D93484}"/>
              </a:ext>
            </a:extLst>
          </p:cNvPr>
          <p:cNvSpPr>
            <a:spLocks noGrp="1"/>
          </p:cNvSpPr>
          <p:nvPr>
            <p:ph type="dt" sz="half" idx="10"/>
          </p:nvPr>
        </p:nvSpPr>
        <p:spPr/>
        <p:txBody>
          <a:bodyPr/>
          <a:lstStyle/>
          <a:p>
            <a:fld id="{5DC3C31F-CEC9-48EA-B8A9-9AA181866DF6}" type="datetimeFigureOut">
              <a:rPr lang="zh-TW" altLang="en-US" smtClean="0"/>
              <a:t>2022/11/3</a:t>
            </a:fld>
            <a:endParaRPr lang="zh-TW" altLang="en-US"/>
          </a:p>
        </p:txBody>
      </p:sp>
      <p:sp>
        <p:nvSpPr>
          <p:cNvPr id="3" name="頁尾版面配置區 2">
            <a:extLst>
              <a:ext uri="{FF2B5EF4-FFF2-40B4-BE49-F238E27FC236}">
                <a16:creationId xmlns:a16="http://schemas.microsoft.com/office/drawing/2014/main" id="{BD89BE64-1FFB-44B6-9D67-BD615BD77E5A}"/>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82C97990-3A7B-40E9-8785-ED804AFA72C8}"/>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2796907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7C4B49B-FA89-4C80-866A-1160E2298238}"/>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0FEA039C-5599-4120-8C2A-D32EAD34FC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B759508D-86DD-47B5-AD1D-211BFB6C72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161036CF-E5C5-49BE-A08D-EBFE64F148B9}"/>
              </a:ext>
            </a:extLst>
          </p:cNvPr>
          <p:cNvSpPr>
            <a:spLocks noGrp="1"/>
          </p:cNvSpPr>
          <p:nvPr>
            <p:ph type="dt" sz="half" idx="10"/>
          </p:nvPr>
        </p:nvSpPr>
        <p:spPr/>
        <p:txBody>
          <a:bodyPr/>
          <a:lstStyle/>
          <a:p>
            <a:fld id="{5DC3C31F-CEC9-48EA-B8A9-9AA181866DF6}" type="datetimeFigureOut">
              <a:rPr lang="zh-TW" altLang="en-US" smtClean="0"/>
              <a:t>2022/11/3</a:t>
            </a:fld>
            <a:endParaRPr lang="zh-TW" altLang="en-US"/>
          </a:p>
        </p:txBody>
      </p:sp>
      <p:sp>
        <p:nvSpPr>
          <p:cNvPr id="6" name="頁尾版面配置區 5">
            <a:extLst>
              <a:ext uri="{FF2B5EF4-FFF2-40B4-BE49-F238E27FC236}">
                <a16:creationId xmlns:a16="http://schemas.microsoft.com/office/drawing/2014/main" id="{0A9B2B42-5EDF-46ED-AFE1-C92C81ED7514}"/>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2D6F99F4-B883-42B2-96F8-360EBC87E084}"/>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48757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9BE08C-3814-4C99-8D1D-1272527EE635}"/>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D9885277-124F-4D29-9ADF-716EF57C65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180C6661-788C-448D-9EA2-764A61A46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ED58D0E8-4102-45EF-ACC1-7298233A97B4}"/>
              </a:ext>
            </a:extLst>
          </p:cNvPr>
          <p:cNvSpPr>
            <a:spLocks noGrp="1"/>
          </p:cNvSpPr>
          <p:nvPr>
            <p:ph type="dt" sz="half" idx="10"/>
          </p:nvPr>
        </p:nvSpPr>
        <p:spPr/>
        <p:txBody>
          <a:bodyPr/>
          <a:lstStyle/>
          <a:p>
            <a:fld id="{5DC3C31F-CEC9-48EA-B8A9-9AA181866DF6}" type="datetimeFigureOut">
              <a:rPr lang="zh-TW" altLang="en-US" smtClean="0"/>
              <a:t>2022/11/3</a:t>
            </a:fld>
            <a:endParaRPr lang="zh-TW" altLang="en-US"/>
          </a:p>
        </p:txBody>
      </p:sp>
      <p:sp>
        <p:nvSpPr>
          <p:cNvPr id="6" name="頁尾版面配置區 5">
            <a:extLst>
              <a:ext uri="{FF2B5EF4-FFF2-40B4-BE49-F238E27FC236}">
                <a16:creationId xmlns:a16="http://schemas.microsoft.com/office/drawing/2014/main" id="{A7946D61-CFD7-4D39-BA6F-4B730A3B000D}"/>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5D55A57-44A4-41D0-BB32-294A64434D17}"/>
              </a:ext>
            </a:extLst>
          </p:cNvPr>
          <p:cNvSpPr>
            <a:spLocks noGrp="1"/>
          </p:cNvSpPr>
          <p:nvPr>
            <p:ph type="sldNum" sz="quarter" idx="12"/>
          </p:nvPr>
        </p:nvSpPr>
        <p:spPr/>
        <p:txBody>
          <a:body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2805970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48E7DCC9-D225-41D2-8864-88C378CBC7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A1D92764-8DB5-4ADD-8F2F-1ED05D3B69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0A4340F-2F04-419D-9A29-FFAE57A83B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3C31F-CEC9-48EA-B8A9-9AA181866DF6}" type="datetimeFigureOut">
              <a:rPr lang="zh-TW" altLang="en-US" smtClean="0"/>
              <a:t>2022/11/3</a:t>
            </a:fld>
            <a:endParaRPr lang="zh-TW" altLang="en-US"/>
          </a:p>
        </p:txBody>
      </p:sp>
      <p:sp>
        <p:nvSpPr>
          <p:cNvPr id="5" name="頁尾版面配置區 4">
            <a:extLst>
              <a:ext uri="{FF2B5EF4-FFF2-40B4-BE49-F238E27FC236}">
                <a16:creationId xmlns:a16="http://schemas.microsoft.com/office/drawing/2014/main" id="{EEAC106F-0E38-468D-AF1B-17707142F9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EE95FFD8-07B3-4BAB-AA99-2580F2FBF7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BBA088-3F56-4CC6-BDCC-4E6B4080387A}" type="slidenum">
              <a:rPr lang="zh-TW" altLang="en-US" smtClean="0"/>
              <a:t>‹#›</a:t>
            </a:fld>
            <a:endParaRPr lang="zh-TW" altLang="en-US"/>
          </a:p>
        </p:txBody>
      </p:sp>
    </p:spTree>
    <p:extLst>
      <p:ext uri="{BB962C8B-B14F-4D97-AF65-F5344CB8AC3E}">
        <p14:creationId xmlns:p14="http://schemas.microsoft.com/office/powerpoint/2010/main" val="558341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0.png"/></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a:extLst>
              <a:ext uri="{FF2B5EF4-FFF2-40B4-BE49-F238E27FC236}">
                <a16:creationId xmlns:a16="http://schemas.microsoft.com/office/drawing/2014/main" id="{546001A1-81E3-416D-95F8-897A0A9A6329}"/>
              </a:ext>
            </a:extLst>
          </p:cNvPr>
          <p:cNvGrpSpPr/>
          <p:nvPr/>
        </p:nvGrpSpPr>
        <p:grpSpPr>
          <a:xfrm rot="187545">
            <a:off x="548057" y="670231"/>
            <a:ext cx="11056581" cy="5657897"/>
            <a:chOff x="715735" y="406400"/>
            <a:chExt cx="10666456" cy="6478023"/>
          </a:xfrm>
        </p:grpSpPr>
        <p:sp>
          <p:nvSpPr>
            <p:cNvPr id="4" name="矩形 3">
              <a:extLst>
                <a:ext uri="{FF2B5EF4-FFF2-40B4-BE49-F238E27FC236}">
                  <a16:creationId xmlns:a16="http://schemas.microsoft.com/office/drawing/2014/main" id="{438538AA-F289-433C-860F-71A3BBE785EF}"/>
                </a:ext>
              </a:extLst>
            </p:cNvPr>
            <p:cNvSpPr/>
            <p:nvPr/>
          </p:nvSpPr>
          <p:spPr>
            <a:xfrm rot="21441395">
              <a:off x="715735" y="522790"/>
              <a:ext cx="10567451" cy="6361633"/>
            </a:xfrm>
            <a:prstGeom prst="rect">
              <a:avLst/>
            </a:prstGeom>
            <a:solidFill>
              <a:schemeClr val="bg1"/>
            </a:solid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3" name="矩形 2">
              <a:extLst>
                <a:ext uri="{FF2B5EF4-FFF2-40B4-BE49-F238E27FC236}">
                  <a16:creationId xmlns:a16="http://schemas.microsoft.com/office/drawing/2014/main" id="{6D438D45-8A04-402B-B430-EB5E4A5E0BF3}"/>
                </a:ext>
              </a:extLst>
            </p:cNvPr>
            <p:cNvSpPr/>
            <p:nvPr/>
          </p:nvSpPr>
          <p:spPr>
            <a:xfrm>
              <a:off x="1081984" y="406400"/>
              <a:ext cx="10300207" cy="6134600"/>
            </a:xfrm>
            <a:prstGeom prst="rect">
              <a:avLst/>
            </a:prstGeom>
            <a:noFill/>
            <a:ln w="1270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grpSp>
      <p:sp>
        <p:nvSpPr>
          <p:cNvPr id="5" name="文字方塊 4">
            <a:extLst>
              <a:ext uri="{FF2B5EF4-FFF2-40B4-BE49-F238E27FC236}">
                <a16:creationId xmlns:a16="http://schemas.microsoft.com/office/drawing/2014/main" id="{993157FC-4799-4F98-BD75-5BA6E799FBAE}"/>
              </a:ext>
            </a:extLst>
          </p:cNvPr>
          <p:cNvSpPr txBox="1"/>
          <p:nvPr/>
        </p:nvSpPr>
        <p:spPr>
          <a:xfrm>
            <a:off x="1572992" y="1236123"/>
            <a:ext cx="9402146" cy="2123658"/>
          </a:xfrm>
          <a:prstGeom prst="rect">
            <a:avLst/>
          </a:prstGeom>
          <a:noFill/>
        </p:spPr>
        <p:txBody>
          <a:bodyPr wrap="square" rtlCol="0">
            <a:spAutoFit/>
          </a:bodyPr>
          <a:lstStyle/>
          <a:p>
            <a:r>
              <a:rPr lang="en-US" altLang="zh-TW" sz="4400" b="1" dirty="0"/>
              <a:t>Design and evaluation of cooperative human-machine interface for changing lanes in conditional driving automation</a:t>
            </a:r>
            <a:endParaRPr lang="zh-TW" altLang="en-US" sz="4400" b="1" dirty="0"/>
          </a:p>
        </p:txBody>
      </p:sp>
      <p:sp>
        <p:nvSpPr>
          <p:cNvPr id="6" name="文字方塊 5">
            <a:extLst>
              <a:ext uri="{FF2B5EF4-FFF2-40B4-BE49-F238E27FC236}">
                <a16:creationId xmlns:a16="http://schemas.microsoft.com/office/drawing/2014/main" id="{C53E4927-3353-4719-B787-63398862EB83}"/>
              </a:ext>
            </a:extLst>
          </p:cNvPr>
          <p:cNvSpPr txBox="1"/>
          <p:nvPr/>
        </p:nvSpPr>
        <p:spPr>
          <a:xfrm>
            <a:off x="931334" y="4611991"/>
            <a:ext cx="102463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期刊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p>
        </p:txBody>
      </p:sp>
      <p:sp>
        <p:nvSpPr>
          <p:cNvPr id="7" name="文字方塊 6">
            <a:extLst>
              <a:ext uri="{FF2B5EF4-FFF2-40B4-BE49-F238E27FC236}">
                <a16:creationId xmlns:a16="http://schemas.microsoft.com/office/drawing/2014/main" id="{C538BDD3-73C7-46C4-B5A5-5D5E41FF74F8}"/>
              </a:ext>
            </a:extLst>
          </p:cNvPr>
          <p:cNvSpPr txBox="1"/>
          <p:nvPr/>
        </p:nvSpPr>
        <p:spPr>
          <a:xfrm>
            <a:off x="1821339" y="4611991"/>
            <a:ext cx="8905451" cy="461665"/>
          </a:xfrm>
          <a:prstGeom prst="rect">
            <a:avLst/>
          </a:prstGeom>
          <a:noFill/>
        </p:spPr>
        <p:txBody>
          <a:bodyPr wrap="none" rtlCol="0">
            <a:spAutoFit/>
          </a:bodyPr>
          <a:lstStyle/>
          <a:p>
            <a:r>
              <a:rPr lang="en-US" altLang="zh-TW" sz="2400" dirty="0"/>
              <a:t>Accident Analysis &amp; Prevention</a:t>
            </a:r>
            <a:r>
              <a:rPr lang="zh-TW" altLang="en-US" sz="2400" dirty="0"/>
              <a:t> </a:t>
            </a:r>
            <a:r>
              <a:rPr lang="en-US" altLang="zh-TW" sz="2400" dirty="0"/>
              <a:t>Volume 174, September 2022, 106719</a:t>
            </a:r>
            <a:endParaRPr lang="zh-TW" altLang="en-US" sz="2400" dirty="0"/>
          </a:p>
        </p:txBody>
      </p:sp>
      <p:sp>
        <p:nvSpPr>
          <p:cNvPr id="8" name="文字方塊 7">
            <a:extLst>
              <a:ext uri="{FF2B5EF4-FFF2-40B4-BE49-F238E27FC236}">
                <a16:creationId xmlns:a16="http://schemas.microsoft.com/office/drawing/2014/main" id="{5C4A6AA8-8BF7-4534-99C7-379D99A208E0}"/>
              </a:ext>
            </a:extLst>
          </p:cNvPr>
          <p:cNvSpPr txBox="1"/>
          <p:nvPr/>
        </p:nvSpPr>
        <p:spPr>
          <a:xfrm>
            <a:off x="931333" y="5172131"/>
            <a:ext cx="102463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作者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p>
        </p:txBody>
      </p:sp>
      <p:sp>
        <p:nvSpPr>
          <p:cNvPr id="9" name="文字方塊 8">
            <a:extLst>
              <a:ext uri="{FF2B5EF4-FFF2-40B4-BE49-F238E27FC236}">
                <a16:creationId xmlns:a16="http://schemas.microsoft.com/office/drawing/2014/main" id="{4226295B-5BE8-4908-A4F1-CD0597D51269}"/>
              </a:ext>
            </a:extLst>
          </p:cNvPr>
          <p:cNvSpPr txBox="1"/>
          <p:nvPr/>
        </p:nvSpPr>
        <p:spPr>
          <a:xfrm>
            <a:off x="1821339" y="5126735"/>
            <a:ext cx="5852500" cy="461665"/>
          </a:xfrm>
          <a:prstGeom prst="rect">
            <a:avLst/>
          </a:prstGeom>
          <a:noFill/>
        </p:spPr>
        <p:txBody>
          <a:bodyPr wrap="none" rtlCol="0">
            <a:spAutoFit/>
          </a:bodyPr>
          <a:lstStyle/>
          <a:p>
            <a:r>
              <a:rPr lang="en-US" altLang="zh-TW" sz="2400" dirty="0"/>
              <a:t>Husam</a:t>
            </a:r>
            <a:r>
              <a:rPr lang="zh-TW" altLang="en-US" sz="2400" dirty="0"/>
              <a:t> </a:t>
            </a:r>
            <a:r>
              <a:rPr lang="en-US" altLang="zh-TW" sz="2400" dirty="0"/>
              <a:t>Muslim , Cho</a:t>
            </a:r>
            <a:r>
              <a:rPr lang="zh-TW" altLang="en-US" sz="2400" dirty="0"/>
              <a:t> </a:t>
            </a:r>
            <a:r>
              <a:rPr lang="en-US" altLang="zh-TW" sz="2400" dirty="0"/>
              <a:t>Kiu Leung</a:t>
            </a:r>
            <a:r>
              <a:rPr lang="zh-TW" altLang="en-US" sz="2400" dirty="0"/>
              <a:t>  </a:t>
            </a:r>
            <a:r>
              <a:rPr lang="en-US" altLang="zh-TW" sz="2400" dirty="0"/>
              <a:t>,</a:t>
            </a:r>
            <a:r>
              <a:rPr lang="zh-TW" altLang="en-US" sz="2400" dirty="0"/>
              <a:t> </a:t>
            </a:r>
            <a:r>
              <a:rPr lang="en-US" altLang="zh-TW" sz="2400" dirty="0"/>
              <a:t>Makoto</a:t>
            </a:r>
            <a:r>
              <a:rPr lang="zh-TW" altLang="en-US" sz="2400" dirty="0"/>
              <a:t> </a:t>
            </a:r>
            <a:r>
              <a:rPr lang="en-US" altLang="zh-TW" sz="2400" dirty="0"/>
              <a:t>Itoh</a:t>
            </a:r>
            <a:endParaRPr lang="zh-TW" altLang="en-US" sz="2400" dirty="0"/>
          </a:p>
        </p:txBody>
      </p:sp>
      <p:sp>
        <p:nvSpPr>
          <p:cNvPr id="10" name="文字方塊 9">
            <a:extLst>
              <a:ext uri="{FF2B5EF4-FFF2-40B4-BE49-F238E27FC236}">
                <a16:creationId xmlns:a16="http://schemas.microsoft.com/office/drawing/2014/main" id="{CE2A1DF6-6440-4ECB-891B-427823BDC048}"/>
              </a:ext>
            </a:extLst>
          </p:cNvPr>
          <p:cNvSpPr txBox="1"/>
          <p:nvPr/>
        </p:nvSpPr>
        <p:spPr>
          <a:xfrm>
            <a:off x="2464236" y="3411235"/>
            <a:ext cx="7263527" cy="461665"/>
          </a:xfrm>
          <a:prstGeom prst="rect">
            <a:avLst/>
          </a:prstGeom>
          <a:noFill/>
        </p:spPr>
        <p:txBody>
          <a:bodyPr wrap="none" rtlCol="0">
            <a:spAutoFit/>
          </a:bodyPr>
          <a:lstStyle/>
          <a:p>
            <a:r>
              <a:rPr lang="zh-TW" altLang="en-US" sz="2400" b="1" dirty="0">
                <a:solidFill>
                  <a:schemeClr val="tx1">
                    <a:lumMod val="65000"/>
                    <a:lumOff val="35000"/>
                  </a:schemeClr>
                </a:solidFill>
                <a:latin typeface="微軟正黑體" panose="020B0604030504040204" pitchFamily="34" charset="-120"/>
                <a:ea typeface="微軟正黑體" panose="020B0604030504040204" pitchFamily="34" charset="-120"/>
              </a:rPr>
              <a:t>在有條件的自動化駕駛中設計和評估合作的人機介面</a:t>
            </a:r>
          </a:p>
        </p:txBody>
      </p:sp>
      <p:sp>
        <p:nvSpPr>
          <p:cNvPr id="11" name="文字方塊 10">
            <a:extLst>
              <a:ext uri="{FF2B5EF4-FFF2-40B4-BE49-F238E27FC236}">
                <a16:creationId xmlns:a16="http://schemas.microsoft.com/office/drawing/2014/main" id="{BEDA5D7F-DF9F-4368-9EA9-E80A8A58C97C}"/>
              </a:ext>
            </a:extLst>
          </p:cNvPr>
          <p:cNvSpPr txBox="1"/>
          <p:nvPr/>
        </p:nvSpPr>
        <p:spPr>
          <a:xfrm>
            <a:off x="9446570" y="5701463"/>
            <a:ext cx="1947969" cy="461665"/>
          </a:xfrm>
          <a:prstGeom prst="rect">
            <a:avLst/>
          </a:prstGeom>
          <a:noFill/>
        </p:spPr>
        <p:txBody>
          <a:bodyPr wrap="none" rtlCol="0">
            <a:spAutoFit/>
          </a:bodyPr>
          <a:lstStyle/>
          <a:p>
            <a:r>
              <a:rPr lang="zh-TW" altLang="en-US" sz="2400" dirty="0">
                <a:latin typeface="微軟正黑體" panose="020B0604030504040204" pitchFamily="34" charset="-120"/>
                <a:ea typeface="微軟正黑體" panose="020B0604030504040204" pitchFamily="34" charset="-120"/>
              </a:rPr>
              <a:t>學生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宋錦玉</a:t>
            </a:r>
          </a:p>
        </p:txBody>
      </p:sp>
    </p:spTree>
    <p:extLst>
      <p:ext uri="{BB962C8B-B14F-4D97-AF65-F5344CB8AC3E}">
        <p14:creationId xmlns:p14="http://schemas.microsoft.com/office/powerpoint/2010/main" val="2755285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3079488B-1BC2-494C-844C-BB485D6C4EA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6" name="文字方塊 5">
            <a:extLst>
              <a:ext uri="{FF2B5EF4-FFF2-40B4-BE49-F238E27FC236}">
                <a16:creationId xmlns:a16="http://schemas.microsoft.com/office/drawing/2014/main" id="{D2F1D159-3127-4623-B525-9681F800BE50}"/>
              </a:ext>
            </a:extLst>
          </p:cNvPr>
          <p:cNvSpPr txBox="1"/>
          <p:nvPr/>
        </p:nvSpPr>
        <p:spPr>
          <a:xfrm>
            <a:off x="157654" y="169673"/>
            <a:ext cx="755335" cy="769441"/>
          </a:xfrm>
          <a:prstGeom prst="rect">
            <a:avLst/>
          </a:prstGeom>
          <a:noFill/>
        </p:spPr>
        <p:txBody>
          <a:bodyPr wrap="none" rtlCol="0">
            <a:spAutoFit/>
          </a:bodyPr>
          <a:lstStyle/>
          <a:p>
            <a:r>
              <a:rPr lang="en-US" altLang="zh-TW" sz="4400" b="1" dirty="0"/>
              <a:t>02</a:t>
            </a:r>
            <a:endParaRPr lang="zh-TW" altLang="en-US" sz="4400" b="1" dirty="0"/>
          </a:p>
        </p:txBody>
      </p:sp>
      <p:sp>
        <p:nvSpPr>
          <p:cNvPr id="7" name="文字方塊 6">
            <a:extLst>
              <a:ext uri="{FF2B5EF4-FFF2-40B4-BE49-F238E27FC236}">
                <a16:creationId xmlns:a16="http://schemas.microsoft.com/office/drawing/2014/main" id="{C3F686A0-8879-4F92-B295-F5D49DF15A53}"/>
              </a:ext>
            </a:extLst>
          </p:cNvPr>
          <p:cNvSpPr txBox="1"/>
          <p:nvPr/>
        </p:nvSpPr>
        <p:spPr>
          <a:xfrm>
            <a:off x="1301947" y="172273"/>
            <a:ext cx="2062744" cy="769441"/>
          </a:xfrm>
          <a:prstGeom prst="rect">
            <a:avLst/>
          </a:prstGeom>
          <a:noFill/>
        </p:spPr>
        <p:txBody>
          <a:bodyPr wrap="none" rtlCol="0">
            <a:spAutoFit/>
          </a:bodyPr>
          <a:lstStyle/>
          <a:p>
            <a:r>
              <a:rPr lang="en-US" altLang="zh-TW" sz="4400" b="1" dirty="0"/>
              <a:t>Method</a:t>
            </a:r>
            <a:endParaRPr lang="zh-TW" altLang="en-US" sz="4400" b="1" dirty="0"/>
          </a:p>
        </p:txBody>
      </p:sp>
      <p:sp>
        <p:nvSpPr>
          <p:cNvPr id="8" name="文字方塊 7">
            <a:extLst>
              <a:ext uri="{FF2B5EF4-FFF2-40B4-BE49-F238E27FC236}">
                <a16:creationId xmlns:a16="http://schemas.microsoft.com/office/drawing/2014/main" id="{5F7D7A17-2A70-4956-897C-DAB70F57C1C6}"/>
              </a:ext>
            </a:extLst>
          </p:cNvPr>
          <p:cNvSpPr txBox="1"/>
          <p:nvPr/>
        </p:nvSpPr>
        <p:spPr>
          <a:xfrm>
            <a:off x="3500952" y="375200"/>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模擬場景</a:t>
            </a:r>
          </a:p>
        </p:txBody>
      </p:sp>
      <p:sp>
        <p:nvSpPr>
          <p:cNvPr id="12" name="文字方塊 11">
            <a:extLst>
              <a:ext uri="{FF2B5EF4-FFF2-40B4-BE49-F238E27FC236}">
                <a16:creationId xmlns:a16="http://schemas.microsoft.com/office/drawing/2014/main" id="{C416B636-4D15-4C1B-ACCC-2579DD512CBD}"/>
              </a:ext>
            </a:extLst>
          </p:cNvPr>
          <p:cNvSpPr txBox="1"/>
          <p:nvPr/>
        </p:nvSpPr>
        <p:spPr>
          <a:xfrm>
            <a:off x="466273" y="3409384"/>
            <a:ext cx="11259456" cy="3356816"/>
          </a:xfrm>
          <a:prstGeom prst="rect">
            <a:avLst/>
          </a:prstGeom>
          <a:noFill/>
        </p:spPr>
        <p:txBody>
          <a:bodyPr wrap="squar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場景一</a:t>
            </a:r>
            <a:r>
              <a:rPr lang="en-US" altLang="zh-TW" sz="2400" dirty="0">
                <a:latin typeface="微軟正黑體" panose="020B0604030504040204" pitchFamily="34" charset="-120"/>
                <a:ea typeface="微軟正黑體" panose="020B0604030504040204" pitchFamily="34" charset="-120"/>
              </a:rPr>
              <a:t>(~</a:t>
            </a:r>
            <a:r>
              <a:rPr lang="en-US" altLang="zh-TW" sz="2400" dirty="0">
                <a:ea typeface="微軟正黑體" panose="020B0604030504040204" pitchFamily="34" charset="-120"/>
              </a:rPr>
              <a:t>1</a:t>
            </a:r>
            <a:r>
              <a:rPr lang="zh-TW" altLang="en-US" sz="2400" dirty="0">
                <a:latin typeface="微軟正黑體" panose="020B0604030504040204" pitchFamily="34" charset="-120"/>
                <a:ea typeface="微軟正黑體" panose="020B0604030504040204" pitchFamily="34" charset="-120"/>
              </a:rPr>
              <a:t>分鐘</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駕駛員必須手動駕駛車輛並達到 </a:t>
            </a:r>
            <a:r>
              <a:rPr lang="en-US" altLang="zh-TW" sz="2400" dirty="0">
                <a:ea typeface="微軟正黑體" panose="020B0604030504040204" pitchFamily="34" charset="-120"/>
              </a:rPr>
              <a:t>60km/</a:t>
            </a:r>
            <a:r>
              <a:rPr lang="en-US" altLang="zh-TW" sz="2400" dirty="0" err="1">
                <a:ea typeface="微軟正黑體" panose="020B0604030504040204" pitchFamily="34" charset="-120"/>
              </a:rPr>
              <a:t>hr</a:t>
            </a:r>
            <a:r>
              <a:rPr lang="zh-TW" altLang="en-US" sz="2400" dirty="0">
                <a:ea typeface="微軟正黑體" panose="020B0604030504040204" pitchFamily="34" charset="-120"/>
              </a:rPr>
              <a:t> </a:t>
            </a:r>
            <a:r>
              <a:rPr lang="zh-TW" altLang="en-US" sz="2400" dirty="0">
                <a:latin typeface="微軟正黑體" panose="020B0604030504040204" pitchFamily="34" charset="-120"/>
                <a:ea typeface="微軟正黑體" panose="020B0604030504040204" pitchFamily="34" charset="-120"/>
              </a:rPr>
              <a:t>的時速</a:t>
            </a:r>
            <a:endParaRPr lang="en-US" altLang="zh-TW" sz="2400" dirty="0">
              <a:latin typeface="微軟正黑體" panose="020B0604030504040204" pitchFamily="34" charset="-120"/>
              <a:ea typeface="微軟正黑體" panose="020B0604030504040204" pitchFamily="34" charset="-120"/>
            </a:endParaRPr>
          </a:p>
          <a:p>
            <a:pPr>
              <a:lnSpc>
                <a:spcPct val="150000"/>
              </a:lnSpc>
            </a:pPr>
            <a:r>
              <a:rPr lang="zh-TW" altLang="en-US" sz="2400" dirty="0">
                <a:latin typeface="微軟正黑體" panose="020B0604030504040204" pitchFamily="34" charset="-120"/>
                <a:ea typeface="微軟正黑體" panose="020B0604030504040204" pitchFamily="34" charset="-120"/>
              </a:rPr>
              <a:t>場景二</a:t>
            </a:r>
            <a:r>
              <a:rPr lang="en-US" altLang="zh-TW" sz="2400" dirty="0">
                <a:latin typeface="微軟正黑體" panose="020B0604030504040204" pitchFamily="34" charset="-120"/>
                <a:ea typeface="微軟正黑體" panose="020B0604030504040204" pitchFamily="34" charset="-120"/>
              </a:rPr>
              <a:t>(~</a:t>
            </a:r>
            <a:r>
              <a:rPr lang="en-US" altLang="zh-TW" sz="2400" dirty="0">
                <a:ea typeface="微軟正黑體" panose="020B0604030504040204" pitchFamily="34" charset="-120"/>
              </a:rPr>
              <a:t>5</a:t>
            </a:r>
            <a:r>
              <a:rPr lang="zh-TW" altLang="en-US" sz="2400" dirty="0">
                <a:latin typeface="微軟正黑體" panose="020B0604030504040204" pitchFamily="34" charset="-120"/>
                <a:ea typeface="微軟正黑體" panose="020B0604030504040204" pitchFamily="34" charset="-120"/>
              </a:rPr>
              <a:t>分鐘</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駕駛員切換到</a:t>
            </a:r>
            <a:r>
              <a:rPr lang="en-US" altLang="zh-TW" sz="2400" dirty="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模式</a:t>
            </a:r>
            <a:endParaRPr lang="en-US" altLang="zh-TW" sz="2400" dirty="0">
              <a:latin typeface="微軟正黑體" panose="020B0604030504040204" pitchFamily="34" charset="-120"/>
              <a:ea typeface="微軟正黑體" panose="020B0604030504040204" pitchFamily="34" charset="-120"/>
            </a:endParaRPr>
          </a:p>
          <a:p>
            <a:pPr marL="2336800" indent="-2336800">
              <a:lnSpc>
                <a:spcPct val="150000"/>
              </a:lnSpc>
            </a:pPr>
            <a:r>
              <a:rPr lang="zh-TW" altLang="en-US" sz="2400" dirty="0">
                <a:latin typeface="微軟正黑體" panose="020B0604030504040204" pitchFamily="34" charset="-120"/>
                <a:ea typeface="微軟正黑體" panose="020B0604030504040204" pitchFamily="34" charset="-120"/>
              </a:rPr>
              <a:t>場景三</a:t>
            </a:r>
            <a:r>
              <a:rPr lang="en-US" altLang="zh-TW" sz="2400" dirty="0">
                <a:latin typeface="微軟正黑體" panose="020B0604030504040204" pitchFamily="34" charset="-120"/>
                <a:ea typeface="微軟正黑體" panose="020B0604030504040204" pitchFamily="34" charset="-120"/>
              </a:rPr>
              <a:t>(~</a:t>
            </a:r>
            <a:r>
              <a:rPr lang="en-US" altLang="zh-TW" sz="2400" dirty="0">
                <a:ea typeface="微軟正黑體" panose="020B0604030504040204" pitchFamily="34" charset="-120"/>
              </a:rPr>
              <a:t>3</a:t>
            </a:r>
            <a:r>
              <a:rPr lang="zh-TW" altLang="en-US" sz="2400" dirty="0">
                <a:latin typeface="微軟正黑體" panose="020B0604030504040204" pitchFamily="34" charset="-120"/>
                <a:ea typeface="微軟正黑體" panose="020B0604030504040204" pitchFamily="34" charset="-120"/>
              </a:rPr>
              <a:t>分鐘</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因主車道遇到堵塞狀況，因此</a:t>
            </a:r>
            <a:r>
              <a:rPr lang="en-US" altLang="zh-TW" sz="2400" dirty="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將車速降至 </a:t>
            </a:r>
            <a:r>
              <a:rPr lang="en-US" altLang="zh-TW" sz="2400" dirty="0">
                <a:ea typeface="微軟正黑體" panose="020B0604030504040204" pitchFamily="34" charset="-120"/>
              </a:rPr>
              <a:t>20km/</a:t>
            </a:r>
            <a:r>
              <a:rPr lang="en-US" altLang="zh-TW" sz="2400" dirty="0" err="1">
                <a:ea typeface="微軟正黑體" panose="020B0604030504040204" pitchFamily="34" charset="-120"/>
              </a:rPr>
              <a:t>hr</a:t>
            </a:r>
            <a:r>
              <a:rPr lang="zh-TW" altLang="en-US" sz="2400" dirty="0">
                <a:latin typeface="微軟正黑體" panose="020B0604030504040204" pitchFamily="34" charset="-120"/>
                <a:ea typeface="微軟正黑體" panose="020B0604030504040204" pitchFamily="34" charset="-120"/>
              </a:rPr>
              <a:t>，而相鄰的車道是交通順暢的狀況，駕駛員可自行決定要恢復手動控制以改變車道或保持車道，還是讓系統決定車輛要改變車道或保持車道</a:t>
            </a:r>
            <a:endParaRPr lang="en-US" altLang="zh-TW" sz="2400" dirty="0">
              <a:latin typeface="微軟正黑體" panose="020B0604030504040204" pitchFamily="34" charset="-120"/>
              <a:ea typeface="微軟正黑體" panose="020B0604030504040204" pitchFamily="34" charset="-120"/>
            </a:endParaRPr>
          </a:p>
          <a:p>
            <a:pPr>
              <a:lnSpc>
                <a:spcPct val="150000"/>
              </a:lnSpc>
            </a:pPr>
            <a:r>
              <a:rPr lang="zh-TW" altLang="en-US" sz="2400" dirty="0">
                <a:latin typeface="微軟正黑體" panose="020B0604030504040204" pitchFamily="34" charset="-120"/>
                <a:ea typeface="微軟正黑體" panose="020B0604030504040204" pitchFamily="34" charset="-120"/>
              </a:rPr>
              <a:t>場景四</a:t>
            </a:r>
            <a:r>
              <a:rPr lang="en-US" altLang="zh-TW" sz="2400" dirty="0">
                <a:latin typeface="微軟正黑體" panose="020B0604030504040204" pitchFamily="34" charset="-120"/>
                <a:ea typeface="微軟正黑體" panose="020B0604030504040204" pitchFamily="34" charset="-120"/>
              </a:rPr>
              <a:t>(~</a:t>
            </a:r>
            <a:r>
              <a:rPr lang="en-US" altLang="zh-TW" sz="2400" dirty="0">
                <a:ea typeface="微軟正黑體" panose="020B0604030504040204" pitchFamily="34" charset="-120"/>
              </a:rPr>
              <a:t>1</a:t>
            </a:r>
            <a:r>
              <a:rPr lang="zh-TW" altLang="en-US" sz="2400" dirty="0">
                <a:latin typeface="微軟正黑體" panose="020B0604030504040204" pitchFamily="34" charset="-120"/>
                <a:ea typeface="微軟正黑體" panose="020B0604030504040204" pitchFamily="34" charset="-120"/>
              </a:rPr>
              <a:t>分鐘</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駕駛員必須恢復手動控制並停止車輛</a:t>
            </a:r>
          </a:p>
        </p:txBody>
      </p:sp>
      <p:grpSp>
        <p:nvGrpSpPr>
          <p:cNvPr id="11" name="群組 10">
            <a:extLst>
              <a:ext uri="{FF2B5EF4-FFF2-40B4-BE49-F238E27FC236}">
                <a16:creationId xmlns:a16="http://schemas.microsoft.com/office/drawing/2014/main" id="{6D4C8B9D-3CD7-42C4-AD7D-4D43D9EB489F}"/>
              </a:ext>
            </a:extLst>
          </p:cNvPr>
          <p:cNvGrpSpPr/>
          <p:nvPr/>
        </p:nvGrpSpPr>
        <p:grpSpPr>
          <a:xfrm>
            <a:off x="909415" y="1045901"/>
            <a:ext cx="10373170" cy="2528239"/>
            <a:chOff x="912989" y="2455604"/>
            <a:chExt cx="10280235" cy="2844060"/>
          </a:xfrm>
        </p:grpSpPr>
        <p:sp>
          <p:nvSpPr>
            <p:cNvPr id="10" name="矩形 9">
              <a:extLst>
                <a:ext uri="{FF2B5EF4-FFF2-40B4-BE49-F238E27FC236}">
                  <a16:creationId xmlns:a16="http://schemas.microsoft.com/office/drawing/2014/main" id="{341706FD-C10F-46FD-AFFC-6286A05BF509}"/>
                </a:ext>
              </a:extLst>
            </p:cNvPr>
            <p:cNvSpPr/>
            <p:nvPr/>
          </p:nvSpPr>
          <p:spPr>
            <a:xfrm>
              <a:off x="912989" y="2455604"/>
              <a:ext cx="10263011" cy="2827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2050" name="Picture 2" descr="https://ars.els-cdn.com/content/image/1-s2.0-S0001457522001555-gr3.jpg">
              <a:extLst>
                <a:ext uri="{FF2B5EF4-FFF2-40B4-BE49-F238E27FC236}">
                  <a16:creationId xmlns:a16="http://schemas.microsoft.com/office/drawing/2014/main" id="{5DA63583-5FB6-46CC-90EC-8B54FCEF65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989" y="2455604"/>
              <a:ext cx="10280235" cy="2844060"/>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矩形 2">
            <a:extLst>
              <a:ext uri="{FF2B5EF4-FFF2-40B4-BE49-F238E27FC236}">
                <a16:creationId xmlns:a16="http://schemas.microsoft.com/office/drawing/2014/main" id="{7875FAE3-79F5-4815-8DE9-922B1358D5B9}"/>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Tree>
    <p:extLst>
      <p:ext uri="{BB962C8B-B14F-4D97-AF65-F5344CB8AC3E}">
        <p14:creationId xmlns:p14="http://schemas.microsoft.com/office/powerpoint/2010/main" val="3429003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DA5432B3-4506-4308-814E-4DD46308574A}"/>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946D018A-CBBE-49E3-93E9-B62F8F4DC0F7}"/>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D1DFD89F-F655-47B7-92B4-246B52F14AC3}"/>
              </a:ext>
            </a:extLst>
          </p:cNvPr>
          <p:cNvSpPr txBox="1"/>
          <p:nvPr/>
        </p:nvSpPr>
        <p:spPr>
          <a:xfrm>
            <a:off x="157654" y="169673"/>
            <a:ext cx="755335" cy="769441"/>
          </a:xfrm>
          <a:prstGeom prst="rect">
            <a:avLst/>
          </a:prstGeom>
          <a:noFill/>
        </p:spPr>
        <p:txBody>
          <a:bodyPr wrap="none" rtlCol="0">
            <a:spAutoFit/>
          </a:bodyPr>
          <a:lstStyle/>
          <a:p>
            <a:r>
              <a:rPr lang="en-US" altLang="zh-TW" sz="4400" b="1" dirty="0"/>
              <a:t>02</a:t>
            </a:r>
            <a:endParaRPr lang="zh-TW" altLang="en-US" sz="4400" b="1" dirty="0"/>
          </a:p>
        </p:txBody>
      </p:sp>
      <p:sp>
        <p:nvSpPr>
          <p:cNvPr id="7" name="文字方塊 6">
            <a:extLst>
              <a:ext uri="{FF2B5EF4-FFF2-40B4-BE49-F238E27FC236}">
                <a16:creationId xmlns:a16="http://schemas.microsoft.com/office/drawing/2014/main" id="{E55BB38D-C023-4B46-BD41-610C7FB68D2D}"/>
              </a:ext>
            </a:extLst>
          </p:cNvPr>
          <p:cNvSpPr txBox="1"/>
          <p:nvPr/>
        </p:nvSpPr>
        <p:spPr>
          <a:xfrm>
            <a:off x="1301947" y="172273"/>
            <a:ext cx="2062744" cy="769441"/>
          </a:xfrm>
          <a:prstGeom prst="rect">
            <a:avLst/>
          </a:prstGeom>
          <a:noFill/>
        </p:spPr>
        <p:txBody>
          <a:bodyPr wrap="none" rtlCol="0">
            <a:spAutoFit/>
          </a:bodyPr>
          <a:lstStyle/>
          <a:p>
            <a:r>
              <a:rPr lang="en-US" altLang="zh-TW" sz="4400" b="1" dirty="0"/>
              <a:t>Method</a:t>
            </a:r>
            <a:endParaRPr lang="zh-TW" altLang="en-US" sz="4400" b="1" dirty="0"/>
          </a:p>
        </p:txBody>
      </p:sp>
      <p:sp>
        <p:nvSpPr>
          <p:cNvPr id="8" name="文字方塊 7">
            <a:extLst>
              <a:ext uri="{FF2B5EF4-FFF2-40B4-BE49-F238E27FC236}">
                <a16:creationId xmlns:a16="http://schemas.microsoft.com/office/drawing/2014/main" id="{36E3482E-E052-4E56-93F9-BC6BBBE5946D}"/>
              </a:ext>
            </a:extLst>
          </p:cNvPr>
          <p:cNvSpPr txBox="1"/>
          <p:nvPr/>
        </p:nvSpPr>
        <p:spPr>
          <a:xfrm>
            <a:off x="3500952" y="375200"/>
            <a:ext cx="2031325"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人機介面設計</a:t>
            </a:r>
          </a:p>
        </p:txBody>
      </p:sp>
      <p:graphicFrame>
        <p:nvGraphicFramePr>
          <p:cNvPr id="9" name="表格 8">
            <a:extLst>
              <a:ext uri="{FF2B5EF4-FFF2-40B4-BE49-F238E27FC236}">
                <a16:creationId xmlns:a16="http://schemas.microsoft.com/office/drawing/2014/main" id="{AC39EDFC-76BD-45AF-9A32-E9FA367B771C}"/>
              </a:ext>
            </a:extLst>
          </p:cNvPr>
          <p:cNvGraphicFramePr>
            <a:graphicFrameLocks noGrp="1"/>
          </p:cNvGraphicFramePr>
          <p:nvPr>
            <p:extLst>
              <p:ext uri="{D42A27DB-BD31-4B8C-83A1-F6EECF244321}">
                <p14:modId xmlns:p14="http://schemas.microsoft.com/office/powerpoint/2010/main" val="2813992159"/>
              </p:ext>
            </p:extLst>
          </p:nvPr>
        </p:nvGraphicFramePr>
        <p:xfrm>
          <a:off x="965200" y="1378020"/>
          <a:ext cx="10261600" cy="5212080"/>
        </p:xfrm>
        <a:graphic>
          <a:graphicData uri="http://schemas.openxmlformats.org/drawingml/2006/table">
            <a:tbl>
              <a:tblPr firstRow="1" bandRow="1">
                <a:tableStyleId>{5C22544A-7EE6-4342-B048-85BDC9FD1C3A}</a:tableStyleId>
              </a:tblPr>
              <a:tblGrid>
                <a:gridCol w="821647">
                  <a:extLst>
                    <a:ext uri="{9D8B030D-6E8A-4147-A177-3AD203B41FA5}">
                      <a16:colId xmlns:a16="http://schemas.microsoft.com/office/drawing/2014/main" val="1238635259"/>
                    </a:ext>
                  </a:extLst>
                </a:gridCol>
                <a:gridCol w="3982582">
                  <a:extLst>
                    <a:ext uri="{9D8B030D-6E8A-4147-A177-3AD203B41FA5}">
                      <a16:colId xmlns:a16="http://schemas.microsoft.com/office/drawing/2014/main" val="2072074215"/>
                    </a:ext>
                  </a:extLst>
                </a:gridCol>
                <a:gridCol w="3641271">
                  <a:extLst>
                    <a:ext uri="{9D8B030D-6E8A-4147-A177-3AD203B41FA5}">
                      <a16:colId xmlns:a16="http://schemas.microsoft.com/office/drawing/2014/main" val="1458078401"/>
                    </a:ext>
                  </a:extLst>
                </a:gridCol>
                <a:gridCol w="1816100">
                  <a:extLst>
                    <a:ext uri="{9D8B030D-6E8A-4147-A177-3AD203B41FA5}">
                      <a16:colId xmlns:a16="http://schemas.microsoft.com/office/drawing/2014/main" val="1170433075"/>
                    </a:ext>
                  </a:extLst>
                </a:gridCol>
              </a:tblGrid>
              <a:tr h="407237">
                <a:tc>
                  <a:txBody>
                    <a:bodyPr/>
                    <a:lstStyle/>
                    <a:p>
                      <a:pPr algn="ctr"/>
                      <a:r>
                        <a:rPr lang="en-US" altLang="zh-TW" sz="2400" dirty="0">
                          <a:solidFill>
                            <a:sysClr val="windowText" lastClr="000000"/>
                          </a:solidFill>
                        </a:rPr>
                        <a:t>HMI</a:t>
                      </a: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altLang="zh-TW" sz="2400" dirty="0">
                          <a:solidFill>
                            <a:sysClr val="windowText" lastClr="000000"/>
                          </a:solidFill>
                        </a:rPr>
                        <a:t>ADS</a:t>
                      </a:r>
                      <a:r>
                        <a:rPr lang="zh-TW" altLang="en-US" sz="2400" dirty="0">
                          <a:solidFill>
                            <a:sysClr val="windowText" lastClr="000000"/>
                          </a:solidFill>
                        </a:rPr>
                        <a:t> </a:t>
                      </a:r>
                      <a:r>
                        <a:rPr lang="zh-TW" altLang="en-US" sz="2400" dirty="0">
                          <a:solidFill>
                            <a:sysClr val="windowText" lastClr="000000"/>
                          </a:solidFill>
                          <a:latin typeface="微軟正黑體" panose="020B0604030504040204" pitchFamily="34" charset="-120"/>
                          <a:ea typeface="微軟正黑體" panose="020B0604030504040204" pitchFamily="34" charset="-120"/>
                        </a:rPr>
                        <a:t>狀態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駕駛任務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展示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15041521"/>
                  </a:ext>
                </a:extLst>
              </a:tr>
              <a:tr h="1188720">
                <a:tc>
                  <a:txBody>
                    <a:bodyPr/>
                    <a:lstStyle/>
                    <a:p>
                      <a:pPr algn="ctr"/>
                      <a:r>
                        <a:rPr lang="en-US" altLang="zh-TW" sz="2400" dirty="0">
                          <a:solidFill>
                            <a:sysClr val="windowText" lastClr="000000"/>
                          </a:solidFill>
                        </a:rPr>
                        <a:t>1</a:t>
                      </a: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TW" altLang="en-US" sz="2400" dirty="0">
                          <a:solidFill>
                            <a:sysClr val="windowText" lastClr="000000"/>
                          </a:solidFill>
                          <a:latin typeface="微軟正黑體" panose="020B0604030504040204" pitchFamily="34" charset="-120"/>
                          <a:ea typeface="微軟正黑體" panose="020B0604030504040204" pitchFamily="34" charset="-120"/>
                        </a:rPr>
                        <a:t>停用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TW" altLang="en-US" sz="2400" dirty="0">
                          <a:solidFill>
                            <a:sysClr val="windowText" lastClr="000000"/>
                          </a:solidFill>
                          <a:latin typeface="微軟正黑體" panose="020B0604030504040204" pitchFamily="34" charset="-120"/>
                          <a:ea typeface="微軟正黑體" panose="020B0604030504040204" pitchFamily="34" charset="-120"/>
                        </a:rPr>
                        <a:t>駕駛員手動執行整個駕駛任務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2503444"/>
                  </a:ext>
                </a:extLst>
              </a:tr>
              <a:tr h="1188720">
                <a:tc>
                  <a:txBody>
                    <a:bodyPr/>
                    <a:lstStyle/>
                    <a:p>
                      <a:pPr algn="ctr"/>
                      <a:r>
                        <a:rPr lang="en-US" altLang="zh-TW" sz="2400" dirty="0">
                          <a:solidFill>
                            <a:sysClr val="windowText" lastClr="000000"/>
                          </a:solidFill>
                        </a:rPr>
                        <a:t>2</a:t>
                      </a: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TW" altLang="en-US" sz="2400" dirty="0">
                          <a:solidFill>
                            <a:sysClr val="windowText" lastClr="000000"/>
                          </a:solidFill>
                          <a:latin typeface="微軟正黑體" panose="020B0604030504040204" pitchFamily="34" charset="-120"/>
                          <a:ea typeface="微軟正黑體" panose="020B0604030504040204" pitchFamily="34" charset="-120"/>
                        </a:rPr>
                        <a:t>車速在 </a:t>
                      </a:r>
                      <a:r>
                        <a:rPr lang="en-US" altLang="zh-TW" sz="2400" dirty="0">
                          <a:solidFill>
                            <a:sysClr val="windowText" lastClr="000000"/>
                          </a:solidFill>
                          <a:latin typeface="+mn-lt"/>
                        </a:rPr>
                        <a:t>40~60km/</a:t>
                      </a:r>
                      <a:r>
                        <a:rPr lang="en-US" altLang="zh-TW" sz="2400" dirty="0" err="1">
                          <a:solidFill>
                            <a:sysClr val="windowText" lastClr="000000"/>
                          </a:solidFill>
                          <a:latin typeface="+mn-lt"/>
                        </a:rPr>
                        <a:t>hr</a:t>
                      </a:r>
                      <a:r>
                        <a:rPr lang="zh-TW" altLang="en-US" sz="2400" dirty="0">
                          <a:solidFill>
                            <a:sysClr val="windowText" lastClr="000000"/>
                          </a:solidFill>
                          <a:latin typeface="+mn-lt"/>
                        </a:rPr>
                        <a:t> </a:t>
                      </a:r>
                      <a:r>
                        <a:rPr lang="zh-TW" altLang="en-US" sz="2400" dirty="0">
                          <a:solidFill>
                            <a:sysClr val="windowText" lastClr="000000"/>
                          </a:solidFill>
                          <a:latin typeface="微軟正黑體" panose="020B0604030504040204" pitchFamily="34" charset="-120"/>
                          <a:ea typeface="微軟正黑體" panose="020B0604030504040204" pitchFamily="34" charset="-120"/>
                        </a:rPr>
                        <a:t>啟用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altLang="zh-TW" sz="2400" dirty="0">
                          <a:solidFill>
                            <a:sysClr val="windowText" lastClr="000000"/>
                          </a:solidFill>
                          <a:latin typeface="+mn-lt"/>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自動執行整個駕駛任務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9993370"/>
                  </a:ext>
                </a:extLst>
              </a:tr>
              <a:tr h="1188720">
                <a:tc>
                  <a:txBody>
                    <a:bodyPr/>
                    <a:lstStyle/>
                    <a:p>
                      <a:pPr algn="ctr"/>
                      <a:r>
                        <a:rPr lang="en-US" altLang="zh-TW" sz="2400" dirty="0">
                          <a:solidFill>
                            <a:sysClr val="windowText" lastClr="000000"/>
                          </a:solidFill>
                        </a:rPr>
                        <a:t>3</a:t>
                      </a: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TW" altLang="en-US" sz="2400" dirty="0">
                          <a:solidFill>
                            <a:sysClr val="windowText" lastClr="000000"/>
                          </a:solidFill>
                          <a:latin typeface="微軟正黑體" panose="020B0604030504040204" pitchFamily="34" charset="-120"/>
                          <a:ea typeface="微軟正黑體" panose="020B0604030504040204" pitchFamily="34" charset="-120"/>
                        </a:rPr>
                        <a:t>車速在 </a:t>
                      </a:r>
                      <a:r>
                        <a:rPr lang="en-US" altLang="zh-TW" sz="2400" dirty="0">
                          <a:solidFill>
                            <a:sysClr val="windowText" lastClr="000000"/>
                          </a:solidFill>
                          <a:latin typeface="+mn-lt"/>
                          <a:ea typeface="微軟正黑體" panose="020B0604030504040204" pitchFamily="34" charset="-120"/>
                        </a:rPr>
                        <a:t>&lt;20km/</a:t>
                      </a:r>
                      <a:r>
                        <a:rPr lang="en-US" altLang="zh-TW" sz="2400" dirty="0" err="1">
                          <a:solidFill>
                            <a:sysClr val="windowText" lastClr="000000"/>
                          </a:solidFill>
                          <a:latin typeface="+mn-lt"/>
                          <a:ea typeface="微軟正黑體" panose="020B0604030504040204" pitchFamily="34" charset="-120"/>
                        </a:rPr>
                        <a:t>hr</a:t>
                      </a:r>
                      <a:r>
                        <a:rPr lang="zh-TW" altLang="en-US" sz="2400" dirty="0">
                          <a:solidFill>
                            <a:sysClr val="windowText" lastClr="000000"/>
                          </a:solidFill>
                          <a:latin typeface="+mn-lt"/>
                          <a:ea typeface="微軟正黑體" panose="020B0604030504040204" pitchFamily="34" charset="-120"/>
                        </a:rPr>
                        <a:t> </a:t>
                      </a:r>
                      <a:r>
                        <a:rPr lang="zh-TW" altLang="en-US" sz="2400" dirty="0">
                          <a:solidFill>
                            <a:sysClr val="windowText" lastClr="000000"/>
                          </a:solidFill>
                          <a:latin typeface="微軟正黑體" panose="020B0604030504040204" pitchFamily="34" charset="-120"/>
                          <a:ea typeface="微軟正黑體" panose="020B0604030504040204" pitchFamily="34" charset="-120"/>
                        </a:rPr>
                        <a:t>啟用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altLang="zh-TW" sz="2400" dirty="0">
                          <a:solidFill>
                            <a:sysClr val="windowText" lastClr="000000"/>
                          </a:solidFill>
                          <a:latin typeface="+mn-lt"/>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執行整個駕駛任務，包括與堵塞交通的速度同步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5232589"/>
                  </a:ext>
                </a:extLst>
              </a:tr>
              <a:tr h="1188720">
                <a:tc>
                  <a:txBody>
                    <a:bodyPr/>
                    <a:lstStyle/>
                    <a:p>
                      <a:pPr algn="ctr"/>
                      <a:r>
                        <a:rPr lang="en-US" altLang="zh-TW" sz="2400" dirty="0">
                          <a:solidFill>
                            <a:sysClr val="windowText" lastClr="000000"/>
                          </a:solidFill>
                        </a:rPr>
                        <a:t>4</a:t>
                      </a: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TW" altLang="en-US" sz="2400" dirty="0">
                          <a:solidFill>
                            <a:sysClr val="windowText" lastClr="000000"/>
                          </a:solidFill>
                          <a:latin typeface="微軟正黑體" panose="020B0604030504040204" pitchFamily="34" charset="-120"/>
                          <a:ea typeface="微軟正黑體" panose="020B0604030504040204" pitchFamily="34" charset="-120"/>
                        </a:rPr>
                        <a:t>在需要駕駛員的情況下啟用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altLang="zh-TW" sz="2400" dirty="0">
                          <a:solidFill>
                            <a:sysClr val="windowText" lastClr="000000"/>
                          </a:solidFill>
                          <a:latin typeface="+mn-lt"/>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請求駕駛員參與避免交通堵塞，但駕駛員可以自行決定是否參與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0034978"/>
                  </a:ext>
                </a:extLst>
              </a:tr>
            </a:tbl>
          </a:graphicData>
        </a:graphic>
      </p:graphicFrame>
      <p:grpSp>
        <p:nvGrpSpPr>
          <p:cNvPr id="10" name="群組 9">
            <a:extLst>
              <a:ext uri="{FF2B5EF4-FFF2-40B4-BE49-F238E27FC236}">
                <a16:creationId xmlns:a16="http://schemas.microsoft.com/office/drawing/2014/main" id="{0D438D26-D051-467E-855B-B42732211EA2}"/>
              </a:ext>
            </a:extLst>
          </p:cNvPr>
          <p:cNvGrpSpPr/>
          <p:nvPr/>
        </p:nvGrpSpPr>
        <p:grpSpPr>
          <a:xfrm>
            <a:off x="9776564" y="1965016"/>
            <a:ext cx="1085850" cy="4501481"/>
            <a:chOff x="9150636" y="1965016"/>
            <a:chExt cx="1085850" cy="4501481"/>
          </a:xfrm>
        </p:grpSpPr>
        <p:pic>
          <p:nvPicPr>
            <p:cNvPr id="3074" name="Picture 2" descr="https://ars.els-cdn.com/content/image/1-s2.0-S0001457522001555-fx1.jpg">
              <a:extLst>
                <a:ext uri="{FF2B5EF4-FFF2-40B4-BE49-F238E27FC236}">
                  <a16:creationId xmlns:a16="http://schemas.microsoft.com/office/drawing/2014/main" id="{00CFBAA7-E8FD-48B6-83D5-777A04FD53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50636" y="1965016"/>
              <a:ext cx="1066800" cy="9239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ars.els-cdn.com/content/image/1-s2.0-S0001457522001555-fx2.jpg">
              <a:extLst>
                <a:ext uri="{FF2B5EF4-FFF2-40B4-BE49-F238E27FC236}">
                  <a16:creationId xmlns:a16="http://schemas.microsoft.com/office/drawing/2014/main" id="{829C8099-A0A3-465D-B78D-B46DEA2BE4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50636" y="3128960"/>
              <a:ext cx="1066800" cy="95250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s://ars.els-cdn.com/content/image/1-s2.0-S0001457522001555-fx3.jpg">
              <a:extLst>
                <a:ext uri="{FF2B5EF4-FFF2-40B4-BE49-F238E27FC236}">
                  <a16:creationId xmlns:a16="http://schemas.microsoft.com/office/drawing/2014/main" id="{40068BA8-E291-43DF-A021-D8A8D3577D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50636" y="4321479"/>
              <a:ext cx="1085850" cy="962025"/>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https://ars.els-cdn.com/content/image/1-s2.0-S0001457522001555-fx4.jpg">
              <a:extLst>
                <a:ext uri="{FF2B5EF4-FFF2-40B4-BE49-F238E27FC236}">
                  <a16:creationId xmlns:a16="http://schemas.microsoft.com/office/drawing/2014/main" id="{1195CDB7-6E2B-427D-AE77-BF599CDEC0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69686" y="5523522"/>
              <a:ext cx="1066800" cy="94297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88558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t>02</a:t>
            </a:r>
            <a:endParaRPr lang="zh-TW" altLang="en-US" sz="4400" b="1" dirty="0"/>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2062744" cy="769441"/>
          </a:xfrm>
          <a:prstGeom prst="rect">
            <a:avLst/>
          </a:prstGeom>
          <a:noFill/>
        </p:spPr>
        <p:txBody>
          <a:bodyPr wrap="none" rtlCol="0">
            <a:spAutoFit/>
          </a:bodyPr>
          <a:lstStyle/>
          <a:p>
            <a:r>
              <a:rPr lang="en-US" altLang="zh-TW" sz="4400" b="1" dirty="0"/>
              <a:t>Method</a:t>
            </a:r>
            <a:endParaRPr lang="zh-TW" altLang="en-US" sz="4400" b="1" dirty="0"/>
          </a:p>
        </p:txBody>
      </p:sp>
      <p:sp>
        <p:nvSpPr>
          <p:cNvPr id="8" name="文字方塊 7">
            <a:extLst>
              <a:ext uri="{FF2B5EF4-FFF2-40B4-BE49-F238E27FC236}">
                <a16:creationId xmlns:a16="http://schemas.microsoft.com/office/drawing/2014/main" id="{9A582E49-1619-4105-A76A-A3199D2E8BC0}"/>
              </a:ext>
            </a:extLst>
          </p:cNvPr>
          <p:cNvSpPr txBox="1"/>
          <p:nvPr/>
        </p:nvSpPr>
        <p:spPr>
          <a:xfrm>
            <a:off x="3500952" y="375200"/>
            <a:ext cx="1438214" cy="461665"/>
          </a:xfrm>
          <a:prstGeom prst="rect">
            <a:avLst/>
          </a:prstGeom>
          <a:noFill/>
        </p:spPr>
        <p:txBody>
          <a:bodyPr wrap="none" rtlCol="0">
            <a:spAutoFit/>
          </a:bodyPr>
          <a:lstStyle/>
          <a:p>
            <a:r>
              <a:rPr lang="en-US" altLang="zh-TW" sz="2400" b="1" u="sng" dirty="0">
                <a:latin typeface="微軟正黑體" panose="020B0604030504040204" pitchFamily="34" charset="-120"/>
                <a:ea typeface="微軟正黑體" panose="020B0604030504040204" pitchFamily="34" charset="-120"/>
              </a:rPr>
              <a:t>ADS</a:t>
            </a:r>
            <a:r>
              <a:rPr lang="zh-TW" altLang="en-US" sz="2400" b="1" u="sng" dirty="0">
                <a:latin typeface="微軟正黑體" panose="020B0604030504040204" pitchFamily="34" charset="-120"/>
                <a:ea typeface="微軟正黑體" panose="020B0604030504040204" pitchFamily="34" charset="-120"/>
              </a:rPr>
              <a:t>設計</a:t>
            </a:r>
          </a:p>
        </p:txBody>
      </p:sp>
      <p:sp>
        <p:nvSpPr>
          <p:cNvPr id="9" name="文字方塊 8">
            <a:extLst>
              <a:ext uri="{FF2B5EF4-FFF2-40B4-BE49-F238E27FC236}">
                <a16:creationId xmlns:a16="http://schemas.microsoft.com/office/drawing/2014/main" id="{B1F691EF-6908-450A-95A6-584D4BE5CFCF}"/>
              </a:ext>
            </a:extLst>
          </p:cNvPr>
          <p:cNvSpPr txBox="1"/>
          <p:nvPr/>
        </p:nvSpPr>
        <p:spPr>
          <a:xfrm>
            <a:off x="1165686" y="1872959"/>
            <a:ext cx="10237354" cy="1686487"/>
          </a:xfrm>
          <a:prstGeom prst="rect">
            <a:avLst/>
          </a:prstGeom>
          <a:noFill/>
        </p:spPr>
        <p:txBody>
          <a:bodyPr wrap="none" rtlCol="0">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駕駛員可以透過切換變速桿 </a:t>
            </a:r>
            <a:r>
              <a:rPr lang="en-US" altLang="zh-TW" sz="2400" dirty="0">
                <a:ea typeface="微軟正黑體" panose="020B0604030504040204" pitchFamily="34" charset="-120"/>
              </a:rPr>
              <a:t>(D/D3)</a:t>
            </a:r>
            <a:r>
              <a:rPr lang="zh-TW" altLang="en-US" sz="2400" dirty="0">
                <a:latin typeface="微軟正黑體" panose="020B0604030504040204" pitchFamily="34" charset="-120"/>
                <a:ea typeface="微軟正黑體" panose="020B0604030504040204" pitchFamily="34" charset="-120"/>
              </a:rPr>
              <a:t> 來啟用手動模式或 </a:t>
            </a:r>
            <a:r>
              <a:rPr lang="en-US" altLang="zh-TW" sz="2400" dirty="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 系統</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駕駛員可以透過操作方向盤或踏板來直接中斷 </a:t>
            </a:r>
            <a:r>
              <a:rPr lang="en-US" altLang="zh-TW" sz="2400" dirty="0">
                <a:ea typeface="微軟正黑體" panose="020B0604030504040204" pitchFamily="34" charset="-120"/>
              </a:rPr>
              <a:t>ADS</a:t>
            </a: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基於 </a:t>
            </a:r>
            <a:r>
              <a:rPr lang="en-US" altLang="zh-TW" sz="2400" dirty="0">
                <a:ea typeface="微軟正黑體" panose="020B0604030504040204" pitchFamily="34" charset="-120"/>
              </a:rPr>
              <a:t>LOA</a:t>
            </a:r>
            <a:r>
              <a:rPr lang="zh-TW" altLang="en-US" sz="2400" dirty="0">
                <a:latin typeface="微軟正黑體" panose="020B0604030504040204" pitchFamily="34" charset="-120"/>
                <a:ea typeface="微軟正黑體" panose="020B0604030504040204" pitchFamily="34" charset="-120"/>
              </a:rPr>
              <a:t> 和以人為中心的系統設計概念，提出了四種算法來判定場景</a:t>
            </a:r>
            <a:r>
              <a:rPr lang="en-US" altLang="zh-TW" sz="2400" dirty="0">
                <a:ea typeface="微軟正黑體" panose="020B0604030504040204" pitchFamily="34" charset="-120"/>
              </a:rPr>
              <a:t>3</a:t>
            </a:r>
            <a:endParaRPr lang="zh-TW" altLang="en-US" sz="2400" dirty="0">
              <a:ea typeface="微軟正黑體" panose="020B0604030504040204" pitchFamily="34" charset="-120"/>
            </a:endParaRPr>
          </a:p>
        </p:txBody>
      </p:sp>
    </p:spTree>
    <p:extLst>
      <p:ext uri="{BB962C8B-B14F-4D97-AF65-F5344CB8AC3E}">
        <p14:creationId xmlns:p14="http://schemas.microsoft.com/office/powerpoint/2010/main" val="400361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t>02</a:t>
            </a:r>
            <a:endParaRPr lang="zh-TW" altLang="en-US" sz="4400" b="1" dirty="0"/>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2062744" cy="769441"/>
          </a:xfrm>
          <a:prstGeom prst="rect">
            <a:avLst/>
          </a:prstGeom>
          <a:noFill/>
        </p:spPr>
        <p:txBody>
          <a:bodyPr wrap="none" rtlCol="0">
            <a:spAutoFit/>
          </a:bodyPr>
          <a:lstStyle/>
          <a:p>
            <a:r>
              <a:rPr lang="en-US" altLang="zh-TW" sz="4400" b="1" dirty="0"/>
              <a:t>Method</a:t>
            </a:r>
            <a:endParaRPr lang="zh-TW" altLang="en-US" sz="4400" b="1" dirty="0"/>
          </a:p>
        </p:txBody>
      </p:sp>
      <p:sp>
        <p:nvSpPr>
          <p:cNvPr id="8" name="文字方塊 7">
            <a:extLst>
              <a:ext uri="{FF2B5EF4-FFF2-40B4-BE49-F238E27FC236}">
                <a16:creationId xmlns:a16="http://schemas.microsoft.com/office/drawing/2014/main" id="{9A582E49-1619-4105-A76A-A3199D2E8BC0}"/>
              </a:ext>
            </a:extLst>
          </p:cNvPr>
          <p:cNvSpPr txBox="1"/>
          <p:nvPr/>
        </p:nvSpPr>
        <p:spPr>
          <a:xfrm>
            <a:off x="3500952" y="375200"/>
            <a:ext cx="1438214" cy="461665"/>
          </a:xfrm>
          <a:prstGeom prst="rect">
            <a:avLst/>
          </a:prstGeom>
          <a:noFill/>
        </p:spPr>
        <p:txBody>
          <a:bodyPr wrap="none" rtlCol="0">
            <a:spAutoFit/>
          </a:bodyPr>
          <a:lstStyle/>
          <a:p>
            <a:r>
              <a:rPr lang="en-US" altLang="zh-TW" sz="2400" b="1" u="sng" dirty="0">
                <a:latin typeface="微軟正黑體" panose="020B0604030504040204" pitchFamily="34" charset="-120"/>
                <a:ea typeface="微軟正黑體" panose="020B0604030504040204" pitchFamily="34" charset="-120"/>
              </a:rPr>
              <a:t>ADS</a:t>
            </a:r>
            <a:r>
              <a:rPr lang="zh-TW" altLang="en-US" sz="2400" b="1" u="sng" dirty="0">
                <a:latin typeface="微軟正黑體" panose="020B0604030504040204" pitchFamily="34" charset="-120"/>
                <a:ea typeface="微軟正黑體" panose="020B0604030504040204" pitchFamily="34" charset="-120"/>
              </a:rPr>
              <a:t>設計</a:t>
            </a:r>
          </a:p>
        </p:txBody>
      </p:sp>
      <p:graphicFrame>
        <p:nvGraphicFramePr>
          <p:cNvPr id="4" name="表格 3">
            <a:extLst>
              <a:ext uri="{FF2B5EF4-FFF2-40B4-BE49-F238E27FC236}">
                <a16:creationId xmlns:a16="http://schemas.microsoft.com/office/drawing/2014/main" id="{8B683110-6BFA-4103-81E9-252B14E74A6D}"/>
              </a:ext>
            </a:extLst>
          </p:cNvPr>
          <p:cNvGraphicFramePr>
            <a:graphicFrameLocks noGrp="1"/>
          </p:cNvGraphicFramePr>
          <p:nvPr>
            <p:extLst>
              <p:ext uri="{D42A27DB-BD31-4B8C-83A1-F6EECF244321}">
                <p14:modId xmlns:p14="http://schemas.microsoft.com/office/powerpoint/2010/main" val="1471140920"/>
              </p:ext>
            </p:extLst>
          </p:nvPr>
        </p:nvGraphicFramePr>
        <p:xfrm>
          <a:off x="535321" y="1065192"/>
          <a:ext cx="11161380" cy="5680989"/>
        </p:xfrm>
        <a:graphic>
          <a:graphicData uri="http://schemas.openxmlformats.org/drawingml/2006/table">
            <a:tbl>
              <a:tblPr firstRow="1" bandRow="1">
                <a:tableStyleId>{5C22544A-7EE6-4342-B048-85BDC9FD1C3A}</a:tableStyleId>
              </a:tblPr>
              <a:tblGrid>
                <a:gridCol w="760079">
                  <a:extLst>
                    <a:ext uri="{9D8B030D-6E8A-4147-A177-3AD203B41FA5}">
                      <a16:colId xmlns:a16="http://schemas.microsoft.com/office/drawing/2014/main" val="4128677322"/>
                    </a:ext>
                  </a:extLst>
                </a:gridCol>
                <a:gridCol w="1809750">
                  <a:extLst>
                    <a:ext uri="{9D8B030D-6E8A-4147-A177-3AD203B41FA5}">
                      <a16:colId xmlns:a16="http://schemas.microsoft.com/office/drawing/2014/main" val="1071829475"/>
                    </a:ext>
                  </a:extLst>
                </a:gridCol>
                <a:gridCol w="8591551">
                  <a:extLst>
                    <a:ext uri="{9D8B030D-6E8A-4147-A177-3AD203B41FA5}">
                      <a16:colId xmlns:a16="http://schemas.microsoft.com/office/drawing/2014/main" val="370213707"/>
                    </a:ext>
                  </a:extLst>
                </a:gridCol>
              </a:tblGrid>
              <a:tr h="651007">
                <a:tc>
                  <a:txBody>
                    <a:bodyPr/>
                    <a:lstStyle/>
                    <a:p>
                      <a:pPr algn="ctr"/>
                      <a:r>
                        <a:rPr lang="en-US" altLang="zh-TW" sz="2400" dirty="0">
                          <a:solidFill>
                            <a:sysClr val="windowText" lastClr="000000"/>
                          </a:solidFill>
                          <a:latin typeface="+mn-lt"/>
                        </a:rPr>
                        <a:t>ADS</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自動化程度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altLang="zh-TW" sz="2400" dirty="0">
                          <a:solidFill>
                            <a:sysClr val="windowText" lastClr="000000"/>
                          </a:solidFill>
                          <a:latin typeface="+mn-lt"/>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算法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36376753"/>
                  </a:ext>
                </a:extLst>
              </a:tr>
              <a:tr h="651007">
                <a:tc rowSpan="3">
                  <a:txBody>
                    <a:bodyPr/>
                    <a:lstStyle/>
                    <a:p>
                      <a:pPr algn="ctr"/>
                      <a:r>
                        <a:rPr lang="en-US" altLang="zh-TW" sz="2400" dirty="0">
                          <a:solidFill>
                            <a:sysClr val="windowText" lastClr="000000"/>
                          </a:solidFill>
                          <a:latin typeface="+mn-lt"/>
                        </a:rPr>
                        <a:t>1</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ctr"/>
                      <a:r>
                        <a:rPr lang="en-US" altLang="zh-TW" sz="2400" dirty="0">
                          <a:solidFill>
                            <a:sysClr val="windowText" lastClr="000000"/>
                          </a:solidFill>
                        </a:rPr>
                        <a:t>LOA-3</a:t>
                      </a: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如果檢測到較慢的交通 </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 同步前方速度並顯示</a:t>
                      </a:r>
                      <a:r>
                        <a:rPr lang="en-US" altLang="zh-TW" sz="2400" dirty="0">
                          <a:solidFill>
                            <a:sysClr val="windowText" lastClr="000000"/>
                          </a:solidFill>
                          <a:latin typeface="+mn-lt"/>
                          <a:ea typeface="微軟正黑體" panose="020B0604030504040204" pitchFamily="34" charset="-120"/>
                        </a:rPr>
                        <a:t>HMI-3</a:t>
                      </a:r>
                      <a:endParaRPr lang="zh-TW" altLang="en-US" sz="2400" dirty="0">
                        <a:solidFill>
                          <a:sysClr val="windowText" lastClr="000000"/>
                        </a:solidFill>
                        <a:latin typeface="+mn-lt"/>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4697420"/>
                  </a:ext>
                </a:extLst>
              </a:tr>
              <a:tr h="651007">
                <a:tc vMerge="1">
                  <a:txBody>
                    <a:bodyPr/>
                    <a:lstStyle/>
                    <a:p>
                      <a:pPr algn="ct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如果駕駛員恢復手動控制，則停用</a:t>
                      </a:r>
                      <a:r>
                        <a:rPr lang="en-US" altLang="zh-TW" sz="2400" dirty="0">
                          <a:solidFill>
                            <a:sysClr val="windowText" lastClr="000000"/>
                          </a:solidFill>
                          <a:latin typeface="+mn-lt"/>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並顯示</a:t>
                      </a:r>
                      <a:r>
                        <a:rPr lang="en-US" altLang="zh-TW" sz="2400" dirty="0">
                          <a:solidFill>
                            <a:sysClr val="windowText" lastClr="000000"/>
                          </a:solidFill>
                          <a:latin typeface="+mn-lt"/>
                          <a:ea typeface="微軟正黑體" panose="020B0604030504040204" pitchFamily="34" charset="-120"/>
                        </a:rPr>
                        <a:t>HMI-1</a:t>
                      </a:r>
                      <a:endParaRPr lang="zh-TW" altLang="en-US" sz="2400" dirty="0">
                        <a:solidFill>
                          <a:sysClr val="windowText" lastClr="000000"/>
                        </a:solidFill>
                        <a:latin typeface="+mn-lt"/>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30461624"/>
                  </a:ext>
                </a:extLst>
              </a:tr>
              <a:tr h="651007">
                <a:tc vMerge="1">
                  <a:txBody>
                    <a:bodyPr/>
                    <a:lstStyle/>
                    <a:p>
                      <a:pPr algn="ct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如果駕駛員沒有反應，系統將持續保持自動駕駛以維持速度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9786349"/>
                  </a:ext>
                </a:extLst>
              </a:tr>
              <a:tr h="651007">
                <a:tc rowSpan="3">
                  <a:txBody>
                    <a:bodyPr/>
                    <a:lstStyle/>
                    <a:p>
                      <a:pPr algn="ctr"/>
                      <a:r>
                        <a:rPr lang="en-US" altLang="zh-TW" sz="2400" dirty="0">
                          <a:solidFill>
                            <a:sysClr val="windowText" lastClr="000000"/>
                          </a:solidFill>
                          <a:latin typeface="+mn-lt"/>
                        </a:rPr>
                        <a:t>2</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ctr"/>
                      <a:r>
                        <a:rPr lang="en-US" altLang="zh-TW" sz="2400" dirty="0">
                          <a:solidFill>
                            <a:sysClr val="windowText" lastClr="000000"/>
                          </a:solidFill>
                        </a:rPr>
                        <a:t>LOA-4</a:t>
                      </a: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如果檢測到較慢的交通 </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 同步前方速度並顯示</a:t>
                      </a:r>
                      <a:r>
                        <a:rPr lang="en-US" altLang="zh-TW" sz="2400" dirty="0">
                          <a:solidFill>
                            <a:sysClr val="windowText" lastClr="000000"/>
                          </a:solidFill>
                          <a:latin typeface="微軟正黑體" panose="020B0604030504040204" pitchFamily="34" charset="-120"/>
                          <a:ea typeface="微軟正黑體" panose="020B0604030504040204" pitchFamily="34" charset="-120"/>
                        </a:rPr>
                        <a:t>HMI-3</a:t>
                      </a:r>
                      <a:r>
                        <a:rPr lang="zh-TW" altLang="en-US" sz="2400" dirty="0">
                          <a:solidFill>
                            <a:sysClr val="windowText" lastClr="000000"/>
                          </a:solidFill>
                          <a:latin typeface="微軟正黑體" panose="020B0604030504040204" pitchFamily="34" charset="-120"/>
                          <a:ea typeface="微軟正黑體" panose="020B0604030504040204" pitchFamily="34" charset="-120"/>
                        </a:rPr>
                        <a:t> </a:t>
                      </a:r>
                      <a:r>
                        <a:rPr lang="en-US" altLang="zh-TW" sz="2400" dirty="0">
                          <a:solidFill>
                            <a:sysClr val="windowText" lastClr="000000"/>
                          </a:solidFill>
                          <a:latin typeface="微軟正黑體" panose="020B0604030504040204" pitchFamily="34" charset="-120"/>
                          <a:ea typeface="微軟正黑體" panose="020B0604030504040204" pitchFamily="34" charset="-120"/>
                        </a:rPr>
                        <a:t>4</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3741294"/>
                  </a:ext>
                </a:extLst>
              </a:tr>
              <a:tr h="651007">
                <a:tc vMerge="1">
                  <a:txBody>
                    <a:bodyPr/>
                    <a:lstStyle/>
                    <a:p>
                      <a:endParaRPr lang="zh-TW" altLang="en-US"/>
                    </a:p>
                  </a:txBody>
                  <a:tcPr/>
                </a:tc>
                <a:tc vMerge="1">
                  <a:txBody>
                    <a:bodyPr/>
                    <a:lstStyle/>
                    <a:p>
                      <a:endParaRPr lang="zh-TW" altLang="en-US"/>
                    </a:p>
                  </a:txBody>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如果駕駛員在</a:t>
                      </a:r>
                      <a:r>
                        <a:rPr lang="en-US" altLang="zh-TW" sz="2400" dirty="0">
                          <a:solidFill>
                            <a:sysClr val="windowText" lastClr="000000"/>
                          </a:solidFill>
                          <a:latin typeface="微軟正黑體" panose="020B0604030504040204" pitchFamily="34" charset="-120"/>
                          <a:ea typeface="微軟正黑體" panose="020B0604030504040204" pitchFamily="34" charset="-120"/>
                        </a:rPr>
                        <a:t>4</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秒內恢復手動控制，則停用</a:t>
                      </a:r>
                      <a:r>
                        <a:rPr lang="en-US" altLang="zh-TW" sz="2400" dirty="0">
                          <a:solidFill>
                            <a:sysClr val="windowText" lastClr="000000"/>
                          </a:solidFill>
                          <a:latin typeface="微軟正黑體" panose="020B0604030504040204" pitchFamily="34" charset="-120"/>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並顯示</a:t>
                      </a:r>
                      <a:r>
                        <a:rPr lang="en-US" altLang="zh-TW" sz="2400" dirty="0">
                          <a:solidFill>
                            <a:sysClr val="windowText" lastClr="000000"/>
                          </a:solidFill>
                          <a:latin typeface="微軟正黑體" panose="020B0604030504040204" pitchFamily="34" charset="-120"/>
                          <a:ea typeface="微軟正黑體" panose="020B0604030504040204" pitchFamily="34" charset="-120"/>
                        </a:rPr>
                        <a:t>HMI-1</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TW" altLang="en-US" sz="2400" dirty="0">
                          <a:solidFill>
                            <a:sysClr val="windowText" lastClr="000000"/>
                          </a:solidFill>
                          <a:latin typeface="微軟正黑體" panose="020B0604030504040204" pitchFamily="34" charset="-120"/>
                          <a:ea typeface="微軟正黑體" panose="020B0604030504040204" pitchFamily="34" charset="-120"/>
                        </a:rPr>
                        <a:t>但若駕駛員沒有反應，則顯示</a:t>
                      </a:r>
                      <a:r>
                        <a:rPr lang="en-US" altLang="zh-TW" sz="2400" dirty="0">
                          <a:solidFill>
                            <a:sysClr val="windowText" lastClr="000000"/>
                          </a:solidFill>
                          <a:latin typeface="微軟正黑體" panose="020B0604030504040204" pitchFamily="34" charset="-120"/>
                          <a:ea typeface="微軟正黑體" panose="020B0604030504040204" pitchFamily="34" charset="-120"/>
                        </a:rPr>
                        <a:t>HMI-4(RTE)</a:t>
                      </a:r>
                      <a:r>
                        <a:rPr lang="zh-TW" altLang="en-US" sz="2400" dirty="0">
                          <a:solidFill>
                            <a:sysClr val="windowText" lastClr="000000"/>
                          </a:solidFill>
                          <a:latin typeface="微軟正黑體" panose="020B0604030504040204" pitchFamily="34" charset="-120"/>
                          <a:ea typeface="微軟正黑體" panose="020B0604030504040204" pitchFamily="34" charset="-120"/>
                        </a:rPr>
                        <a:t> </a:t>
                      </a:r>
                      <a:r>
                        <a:rPr lang="en-US" altLang="zh-TW" sz="2400" dirty="0">
                          <a:solidFill>
                            <a:sysClr val="windowText" lastClr="000000"/>
                          </a:solidFill>
                          <a:latin typeface="微軟正黑體" panose="020B0604030504040204" pitchFamily="34" charset="-120"/>
                          <a:ea typeface="微軟正黑體" panose="020B0604030504040204" pitchFamily="34" charset="-120"/>
                        </a:rPr>
                        <a:t>6</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7151720"/>
                  </a:ext>
                </a:extLst>
              </a:tr>
              <a:tr h="1302014">
                <a:tc vMerge="1">
                  <a:txBody>
                    <a:bodyPr/>
                    <a:lstStyle/>
                    <a:p>
                      <a:pPr algn="ct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如果駕駛員在</a:t>
                      </a:r>
                      <a:r>
                        <a:rPr lang="en-US" altLang="zh-TW" sz="2400" dirty="0">
                          <a:solidFill>
                            <a:sysClr val="windowText" lastClr="000000"/>
                          </a:solidFill>
                          <a:latin typeface="微軟正黑體" panose="020B0604030504040204" pitchFamily="34" charset="-120"/>
                          <a:ea typeface="微軟正黑體" panose="020B0604030504040204" pitchFamily="34" charset="-120"/>
                        </a:rPr>
                        <a:t>6</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秒內恢復手動控制，則停用</a:t>
                      </a:r>
                      <a:r>
                        <a:rPr lang="en-US" altLang="zh-TW" sz="2400" dirty="0">
                          <a:solidFill>
                            <a:sysClr val="windowText" lastClr="000000"/>
                          </a:solidFill>
                          <a:latin typeface="微軟正黑體" panose="020B0604030504040204" pitchFamily="34" charset="-120"/>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並顯示</a:t>
                      </a:r>
                      <a:r>
                        <a:rPr lang="en-US" altLang="zh-TW" sz="2400" dirty="0">
                          <a:solidFill>
                            <a:sysClr val="windowText" lastClr="000000"/>
                          </a:solidFill>
                          <a:latin typeface="微軟正黑體" panose="020B0604030504040204" pitchFamily="34" charset="-120"/>
                          <a:ea typeface="微軟正黑體" panose="020B0604030504040204" pitchFamily="34" charset="-120"/>
                        </a:rPr>
                        <a:t>HMI-1</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TW" altLang="en-US" sz="2400" dirty="0">
                          <a:solidFill>
                            <a:sysClr val="windowText" lastClr="000000"/>
                          </a:solidFill>
                          <a:latin typeface="微軟正黑體" panose="020B0604030504040204" pitchFamily="34" charset="-120"/>
                          <a:ea typeface="微軟正黑體" panose="020B0604030504040204" pitchFamily="34" charset="-120"/>
                        </a:rPr>
                        <a:t>但若駕駛員</a:t>
                      </a:r>
                      <a:r>
                        <a:rPr lang="en-US" altLang="zh-TW" sz="2400" dirty="0">
                          <a:solidFill>
                            <a:sysClr val="windowText" lastClr="000000"/>
                          </a:solidFill>
                          <a:latin typeface="微軟正黑體" panose="020B0604030504040204" pitchFamily="34" charset="-120"/>
                          <a:ea typeface="微軟正黑體" panose="020B0604030504040204" pitchFamily="34" charset="-120"/>
                        </a:rPr>
                        <a:t>6</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秒內沒有反應，將根據交通路況保持速度，並持續自動駕駛，顯示</a:t>
                      </a:r>
                      <a:r>
                        <a:rPr lang="en-US" altLang="zh-TW" sz="2400" dirty="0">
                          <a:solidFill>
                            <a:sysClr val="windowText" lastClr="000000"/>
                          </a:solidFill>
                          <a:latin typeface="微軟正黑體" panose="020B0604030504040204" pitchFamily="34" charset="-120"/>
                          <a:ea typeface="微軟正黑體" panose="020B0604030504040204" pitchFamily="34" charset="-120"/>
                        </a:rPr>
                        <a:t>HMI-3</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1893676"/>
                  </a:ext>
                </a:extLst>
              </a:tr>
            </a:tbl>
          </a:graphicData>
        </a:graphic>
      </p:graphicFrame>
    </p:spTree>
    <p:extLst>
      <p:ext uri="{BB962C8B-B14F-4D97-AF65-F5344CB8AC3E}">
        <p14:creationId xmlns:p14="http://schemas.microsoft.com/office/powerpoint/2010/main" val="3883890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t>02</a:t>
            </a:r>
            <a:endParaRPr lang="zh-TW" altLang="en-US" sz="4400" b="1" dirty="0"/>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2062744" cy="769441"/>
          </a:xfrm>
          <a:prstGeom prst="rect">
            <a:avLst/>
          </a:prstGeom>
          <a:noFill/>
        </p:spPr>
        <p:txBody>
          <a:bodyPr wrap="none" rtlCol="0">
            <a:spAutoFit/>
          </a:bodyPr>
          <a:lstStyle/>
          <a:p>
            <a:r>
              <a:rPr lang="en-US" altLang="zh-TW" sz="4400" b="1" dirty="0"/>
              <a:t>Method</a:t>
            </a:r>
            <a:endParaRPr lang="zh-TW" altLang="en-US" sz="4400" b="1" dirty="0"/>
          </a:p>
        </p:txBody>
      </p:sp>
      <p:sp>
        <p:nvSpPr>
          <p:cNvPr id="8" name="文字方塊 7">
            <a:extLst>
              <a:ext uri="{FF2B5EF4-FFF2-40B4-BE49-F238E27FC236}">
                <a16:creationId xmlns:a16="http://schemas.microsoft.com/office/drawing/2014/main" id="{9A582E49-1619-4105-A76A-A3199D2E8BC0}"/>
              </a:ext>
            </a:extLst>
          </p:cNvPr>
          <p:cNvSpPr txBox="1"/>
          <p:nvPr/>
        </p:nvSpPr>
        <p:spPr>
          <a:xfrm>
            <a:off x="3500952" y="375200"/>
            <a:ext cx="1438214" cy="461665"/>
          </a:xfrm>
          <a:prstGeom prst="rect">
            <a:avLst/>
          </a:prstGeom>
          <a:noFill/>
        </p:spPr>
        <p:txBody>
          <a:bodyPr wrap="none" rtlCol="0">
            <a:spAutoFit/>
          </a:bodyPr>
          <a:lstStyle/>
          <a:p>
            <a:r>
              <a:rPr lang="en-US" altLang="zh-TW" sz="2400" b="1" u="sng" dirty="0">
                <a:latin typeface="微軟正黑體" panose="020B0604030504040204" pitchFamily="34" charset="-120"/>
                <a:ea typeface="微軟正黑體" panose="020B0604030504040204" pitchFamily="34" charset="-120"/>
              </a:rPr>
              <a:t>ADS</a:t>
            </a:r>
            <a:r>
              <a:rPr lang="zh-TW" altLang="en-US" sz="2400" b="1" u="sng" dirty="0">
                <a:latin typeface="微軟正黑體" panose="020B0604030504040204" pitchFamily="34" charset="-120"/>
                <a:ea typeface="微軟正黑體" panose="020B0604030504040204" pitchFamily="34" charset="-120"/>
              </a:rPr>
              <a:t>設計</a:t>
            </a:r>
          </a:p>
        </p:txBody>
      </p:sp>
      <p:graphicFrame>
        <p:nvGraphicFramePr>
          <p:cNvPr id="10" name="表格 9">
            <a:extLst>
              <a:ext uri="{FF2B5EF4-FFF2-40B4-BE49-F238E27FC236}">
                <a16:creationId xmlns:a16="http://schemas.microsoft.com/office/drawing/2014/main" id="{B21B1007-29B3-41B9-940B-E101B2889036}"/>
              </a:ext>
            </a:extLst>
          </p:cNvPr>
          <p:cNvGraphicFramePr>
            <a:graphicFrameLocks noGrp="1"/>
          </p:cNvGraphicFramePr>
          <p:nvPr>
            <p:extLst>
              <p:ext uri="{D42A27DB-BD31-4B8C-83A1-F6EECF244321}">
                <p14:modId xmlns:p14="http://schemas.microsoft.com/office/powerpoint/2010/main" val="2249659565"/>
              </p:ext>
            </p:extLst>
          </p:nvPr>
        </p:nvGraphicFramePr>
        <p:xfrm>
          <a:off x="535321" y="1274742"/>
          <a:ext cx="11161380" cy="5379740"/>
        </p:xfrm>
        <a:graphic>
          <a:graphicData uri="http://schemas.openxmlformats.org/drawingml/2006/table">
            <a:tbl>
              <a:tblPr firstRow="1" bandRow="1">
                <a:tableStyleId>{5C22544A-7EE6-4342-B048-85BDC9FD1C3A}</a:tableStyleId>
              </a:tblPr>
              <a:tblGrid>
                <a:gridCol w="760079">
                  <a:extLst>
                    <a:ext uri="{9D8B030D-6E8A-4147-A177-3AD203B41FA5}">
                      <a16:colId xmlns:a16="http://schemas.microsoft.com/office/drawing/2014/main" val="4128677322"/>
                    </a:ext>
                  </a:extLst>
                </a:gridCol>
                <a:gridCol w="1809750">
                  <a:extLst>
                    <a:ext uri="{9D8B030D-6E8A-4147-A177-3AD203B41FA5}">
                      <a16:colId xmlns:a16="http://schemas.microsoft.com/office/drawing/2014/main" val="1071829475"/>
                    </a:ext>
                  </a:extLst>
                </a:gridCol>
                <a:gridCol w="8591551">
                  <a:extLst>
                    <a:ext uri="{9D8B030D-6E8A-4147-A177-3AD203B41FA5}">
                      <a16:colId xmlns:a16="http://schemas.microsoft.com/office/drawing/2014/main" val="370213707"/>
                    </a:ext>
                  </a:extLst>
                </a:gridCol>
              </a:tblGrid>
              <a:tr h="651007">
                <a:tc>
                  <a:txBody>
                    <a:bodyPr/>
                    <a:lstStyle/>
                    <a:p>
                      <a:pPr algn="ctr"/>
                      <a:r>
                        <a:rPr lang="en-US" altLang="zh-TW" sz="2400" dirty="0">
                          <a:solidFill>
                            <a:sysClr val="windowText" lastClr="000000"/>
                          </a:solidFill>
                          <a:latin typeface="+mn-lt"/>
                        </a:rPr>
                        <a:t>ADS</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自動化程度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altLang="zh-TW" sz="2400" dirty="0">
                          <a:solidFill>
                            <a:sysClr val="windowText" lastClr="000000"/>
                          </a:solidFill>
                          <a:latin typeface="+mn-lt"/>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算法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36376753"/>
                  </a:ext>
                </a:extLst>
              </a:tr>
              <a:tr h="651007">
                <a:tc rowSpan="3">
                  <a:txBody>
                    <a:bodyPr/>
                    <a:lstStyle/>
                    <a:p>
                      <a:pPr algn="ctr"/>
                      <a:r>
                        <a:rPr lang="en-US" altLang="zh-TW" sz="2400" dirty="0">
                          <a:solidFill>
                            <a:sysClr val="windowText" lastClr="000000"/>
                          </a:solidFill>
                          <a:latin typeface="+mn-lt"/>
                        </a:rPr>
                        <a:t>3</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ctr"/>
                      <a:r>
                        <a:rPr lang="en-US" altLang="zh-TW" sz="2400" dirty="0">
                          <a:solidFill>
                            <a:sysClr val="windowText" lastClr="000000"/>
                          </a:solidFill>
                        </a:rPr>
                        <a:t>LOA-5</a:t>
                      </a: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如果檢測到較慢的交通 </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 同步前方速度並顯示</a:t>
                      </a:r>
                      <a:r>
                        <a:rPr lang="en-US" altLang="zh-TW" sz="2400" dirty="0">
                          <a:solidFill>
                            <a:sysClr val="windowText" lastClr="000000"/>
                          </a:solidFill>
                          <a:latin typeface="+mn-lt"/>
                          <a:ea typeface="微軟正黑體" panose="020B0604030504040204" pitchFamily="34" charset="-120"/>
                        </a:rPr>
                        <a:t>HMI-3</a:t>
                      </a:r>
                      <a:r>
                        <a:rPr lang="zh-TW" altLang="en-US" sz="2400" dirty="0">
                          <a:solidFill>
                            <a:sysClr val="windowText" lastClr="000000"/>
                          </a:solidFill>
                          <a:latin typeface="+mn-lt"/>
                          <a:ea typeface="微軟正黑體" panose="020B0604030504040204" pitchFamily="34" charset="-120"/>
                        </a:rPr>
                        <a:t> </a:t>
                      </a:r>
                      <a:r>
                        <a:rPr lang="en-US" altLang="zh-TW" sz="2400" dirty="0">
                          <a:solidFill>
                            <a:sysClr val="windowText" lastClr="000000"/>
                          </a:solidFill>
                          <a:latin typeface="+mn-lt"/>
                          <a:ea typeface="微軟正黑體" panose="020B0604030504040204" pitchFamily="34" charset="-120"/>
                        </a:rPr>
                        <a:t>4</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4697420"/>
                  </a:ext>
                </a:extLst>
              </a:tr>
              <a:tr h="1302014">
                <a:tc vMerge="1">
                  <a:txBody>
                    <a:bodyPr/>
                    <a:lstStyle/>
                    <a:p>
                      <a:pPr algn="ct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如果駕駛員</a:t>
                      </a:r>
                      <a:r>
                        <a:rPr lang="en-US" altLang="zh-TW" sz="2400" dirty="0">
                          <a:solidFill>
                            <a:sysClr val="windowText" lastClr="000000"/>
                          </a:solidFill>
                          <a:latin typeface="+mn-lt"/>
                          <a:ea typeface="微軟正黑體" panose="020B0604030504040204" pitchFamily="34" charset="-120"/>
                        </a:rPr>
                        <a:t>4</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秒內恢復手動控制，則停用</a:t>
                      </a:r>
                      <a:r>
                        <a:rPr lang="en-US" altLang="zh-TW" sz="2400" dirty="0">
                          <a:solidFill>
                            <a:sysClr val="windowText" lastClr="000000"/>
                          </a:solidFill>
                          <a:latin typeface="+mn-lt"/>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並顯示</a:t>
                      </a:r>
                      <a:r>
                        <a:rPr lang="en-US" altLang="zh-TW" sz="2400" dirty="0">
                          <a:solidFill>
                            <a:sysClr val="windowText" lastClr="000000"/>
                          </a:solidFill>
                          <a:latin typeface="+mn-lt"/>
                          <a:ea typeface="微軟正黑體" panose="020B0604030504040204" pitchFamily="34" charset="-120"/>
                        </a:rPr>
                        <a:t>HMI-1</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TW" altLang="en-US" sz="2400" dirty="0">
                          <a:solidFill>
                            <a:sysClr val="windowText" lastClr="000000"/>
                          </a:solidFill>
                          <a:latin typeface="微軟正黑體" panose="020B0604030504040204" pitchFamily="34" charset="-120"/>
                          <a:ea typeface="微軟正黑體" panose="020B0604030504040204" pitchFamily="34" charset="-120"/>
                        </a:rPr>
                        <a:t>但若駕駛員</a:t>
                      </a:r>
                      <a:r>
                        <a:rPr lang="en-US" altLang="zh-TW" sz="2400" dirty="0">
                          <a:solidFill>
                            <a:sysClr val="windowText" lastClr="000000"/>
                          </a:solidFill>
                          <a:latin typeface="+mn-lt"/>
                          <a:ea typeface="微軟正黑體" panose="020B0604030504040204" pitchFamily="34" charset="-120"/>
                        </a:rPr>
                        <a:t>4</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秒內沒反應，則顯示</a:t>
                      </a:r>
                      <a:r>
                        <a:rPr lang="en-US" altLang="zh-TW" sz="2400" dirty="0">
                          <a:solidFill>
                            <a:sysClr val="windowText" lastClr="000000"/>
                          </a:solidFill>
                          <a:latin typeface="+mn-lt"/>
                          <a:ea typeface="微軟正黑體" panose="020B0604030504040204" pitchFamily="34" charset="-120"/>
                        </a:rPr>
                        <a:t>HMI-4(RTE)</a:t>
                      </a:r>
                      <a:r>
                        <a:rPr lang="zh-TW" altLang="en-US" sz="2400" dirty="0">
                          <a:solidFill>
                            <a:sysClr val="windowText" lastClr="000000"/>
                          </a:solidFill>
                          <a:latin typeface="+mn-lt"/>
                          <a:ea typeface="微軟正黑體" panose="020B0604030504040204" pitchFamily="34" charset="-120"/>
                        </a:rPr>
                        <a:t> </a:t>
                      </a:r>
                      <a:r>
                        <a:rPr lang="en-US" altLang="zh-TW" sz="2400" dirty="0">
                          <a:solidFill>
                            <a:sysClr val="windowText" lastClr="000000"/>
                          </a:solidFill>
                          <a:latin typeface="+mn-lt"/>
                          <a:ea typeface="微軟正黑體" panose="020B0604030504040204" pitchFamily="34" charset="-120"/>
                        </a:rPr>
                        <a:t>6</a:t>
                      </a:r>
                      <a:r>
                        <a:rPr lang="zh-TW" altLang="en-US" sz="2400" dirty="0">
                          <a:solidFill>
                            <a:sysClr val="windowText" lastClr="000000"/>
                          </a:solidFill>
                          <a:latin typeface="+mn-lt"/>
                          <a:ea typeface="微軟正黑體" panose="020B0604030504040204" pitchFamily="34" charset="-120"/>
                        </a:rPr>
                        <a:t>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30461624"/>
                  </a:ext>
                </a:extLst>
              </a:tr>
              <a:tr h="1302014">
                <a:tc vMerge="1">
                  <a:txBody>
                    <a:bodyPr/>
                    <a:lstStyle/>
                    <a:p>
                      <a:pPr algn="ct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50000"/>
                        </a:lnSpc>
                      </a:pPr>
                      <a:r>
                        <a:rPr lang="zh-TW" altLang="en-US" sz="2400" dirty="0">
                          <a:solidFill>
                            <a:sysClr val="windowText" lastClr="000000"/>
                          </a:solidFill>
                          <a:latin typeface="微軟正黑體" panose="020B0604030504040204" pitchFamily="34" charset="-120"/>
                          <a:ea typeface="微軟正黑體" panose="020B0604030504040204" pitchFamily="34" charset="-120"/>
                        </a:rPr>
                        <a:t>如果駕駛員在</a:t>
                      </a:r>
                      <a:r>
                        <a:rPr lang="en-US" altLang="zh-TW" sz="2400" dirty="0">
                          <a:solidFill>
                            <a:sysClr val="windowText" lastClr="000000"/>
                          </a:solidFill>
                          <a:latin typeface="+mn-lt"/>
                          <a:ea typeface="微軟正黑體" panose="020B0604030504040204" pitchFamily="34" charset="-120"/>
                        </a:rPr>
                        <a:t>6</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秒內按下</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准許</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按鈕 </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 則自動變換車道、加速並顯示</a:t>
                      </a:r>
                      <a:r>
                        <a:rPr lang="en-US" altLang="zh-TW" sz="2400" dirty="0">
                          <a:solidFill>
                            <a:sysClr val="windowText" lastClr="000000"/>
                          </a:solidFill>
                          <a:latin typeface="+mn-lt"/>
                          <a:ea typeface="微軟正黑體" panose="020B0604030504040204" pitchFamily="34" charset="-120"/>
                        </a:rPr>
                        <a:t>HMI-2</a:t>
                      </a:r>
                    </a:p>
                    <a:p>
                      <a:pPr marL="342900" indent="-342900">
                        <a:lnSpc>
                          <a:spcPct val="150000"/>
                        </a:lnSpc>
                        <a:buFont typeface="Arial" panose="020B0604020202020204" pitchFamily="34" charset="0"/>
                        <a:buChar char="•"/>
                      </a:pPr>
                      <a:r>
                        <a:rPr lang="zh-TW" altLang="en-US" sz="2400" dirty="0">
                          <a:solidFill>
                            <a:sysClr val="windowText" lastClr="000000"/>
                          </a:solidFill>
                          <a:latin typeface="微軟正黑體" panose="020B0604030504040204" pitchFamily="34" charset="-120"/>
                          <a:ea typeface="微軟正黑體" panose="020B0604030504040204" pitchFamily="34" charset="-120"/>
                        </a:rPr>
                        <a:t>但若駕駛員在</a:t>
                      </a:r>
                      <a:r>
                        <a:rPr lang="en-US" altLang="zh-TW" sz="2400" dirty="0">
                          <a:solidFill>
                            <a:sysClr val="windowText" lastClr="000000"/>
                          </a:solidFill>
                          <a:latin typeface="+mn-lt"/>
                          <a:ea typeface="微軟正黑體" panose="020B0604030504040204" pitchFamily="34" charset="-120"/>
                        </a:rPr>
                        <a:t>6</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秒內恢復手動控制 </a:t>
                      </a:r>
                      <a:r>
                        <a:rPr lang="en-US" altLang="zh-TW" sz="2400" dirty="0">
                          <a:solidFill>
                            <a:sysClr val="windowText" lastClr="000000"/>
                          </a:solidFill>
                          <a:latin typeface="微軟正黑體" panose="020B0604030504040204" pitchFamily="34" charset="-120"/>
                          <a:ea typeface="微軟正黑體" panose="020B0604030504040204" pitchFamily="34" charset="-120"/>
                        </a:rPr>
                        <a:t>: </a:t>
                      </a:r>
                      <a:r>
                        <a:rPr lang="zh-TW" altLang="en-US" sz="2400" dirty="0">
                          <a:solidFill>
                            <a:sysClr val="windowText" lastClr="000000"/>
                          </a:solidFill>
                          <a:latin typeface="微軟正黑體" panose="020B0604030504040204" pitchFamily="34" charset="-120"/>
                          <a:ea typeface="微軟正黑體" panose="020B0604030504040204" pitchFamily="34" charset="-120"/>
                        </a:rPr>
                        <a:t>則停用</a:t>
                      </a:r>
                      <a:r>
                        <a:rPr lang="en-US" altLang="zh-TW" sz="2400" dirty="0">
                          <a:solidFill>
                            <a:sysClr val="windowText" lastClr="000000"/>
                          </a:solidFill>
                          <a:latin typeface="+mn-lt"/>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並顯示</a:t>
                      </a:r>
                      <a:r>
                        <a:rPr lang="en-US" altLang="zh-TW" sz="2400" dirty="0">
                          <a:solidFill>
                            <a:sysClr val="windowText" lastClr="000000"/>
                          </a:solidFill>
                          <a:latin typeface="+mn-lt"/>
                          <a:ea typeface="微軟正黑體" panose="020B0604030504040204" pitchFamily="34" charset="-120"/>
                        </a:rPr>
                        <a:t>HMI-1</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TW" altLang="en-US" sz="2400" dirty="0">
                          <a:solidFill>
                            <a:sysClr val="windowText" lastClr="000000"/>
                          </a:solidFill>
                          <a:latin typeface="微軟正黑體" panose="020B0604030504040204" pitchFamily="34" charset="-120"/>
                          <a:ea typeface="微軟正黑體" panose="020B0604030504040204" pitchFamily="34" charset="-120"/>
                        </a:rPr>
                        <a:t>但若駕駛員在</a:t>
                      </a:r>
                      <a:r>
                        <a:rPr lang="en-US" altLang="zh-TW" sz="2400" dirty="0">
                          <a:solidFill>
                            <a:sysClr val="windowText" lastClr="000000"/>
                          </a:solidFill>
                          <a:latin typeface="+mn-lt"/>
                          <a:ea typeface="微軟正黑體" panose="020B0604030504040204" pitchFamily="34" charset="-120"/>
                        </a:rPr>
                        <a:t>6</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秒內沒反應，將根據交通路況保持速度，並持續自動駕駛，顯示</a:t>
                      </a:r>
                      <a:r>
                        <a:rPr lang="en-US" altLang="zh-TW" sz="2400" dirty="0">
                          <a:solidFill>
                            <a:sysClr val="windowText" lastClr="000000"/>
                          </a:solidFill>
                          <a:latin typeface="+mn-lt"/>
                          <a:ea typeface="微軟正黑體" panose="020B0604030504040204" pitchFamily="34" charset="-120"/>
                        </a:rPr>
                        <a:t>HMI-3</a:t>
                      </a:r>
                      <a:endParaRPr lang="zh-TW" altLang="en-US" sz="2400" dirty="0">
                        <a:solidFill>
                          <a:sysClr val="windowText" lastClr="000000"/>
                        </a:solidFill>
                        <a:latin typeface="+mn-lt"/>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5746957"/>
                  </a:ext>
                </a:extLst>
              </a:tr>
            </a:tbl>
          </a:graphicData>
        </a:graphic>
      </p:graphicFrame>
    </p:spTree>
    <p:extLst>
      <p:ext uri="{BB962C8B-B14F-4D97-AF65-F5344CB8AC3E}">
        <p14:creationId xmlns:p14="http://schemas.microsoft.com/office/powerpoint/2010/main" val="3517185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t>02</a:t>
            </a:r>
            <a:endParaRPr lang="zh-TW" altLang="en-US" sz="4400" b="1" dirty="0"/>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2062744" cy="769441"/>
          </a:xfrm>
          <a:prstGeom prst="rect">
            <a:avLst/>
          </a:prstGeom>
          <a:noFill/>
        </p:spPr>
        <p:txBody>
          <a:bodyPr wrap="none" rtlCol="0">
            <a:spAutoFit/>
          </a:bodyPr>
          <a:lstStyle/>
          <a:p>
            <a:r>
              <a:rPr lang="en-US" altLang="zh-TW" sz="4400" b="1" dirty="0"/>
              <a:t>Method</a:t>
            </a:r>
            <a:endParaRPr lang="zh-TW" altLang="en-US" sz="4400" b="1" dirty="0"/>
          </a:p>
        </p:txBody>
      </p:sp>
      <p:sp>
        <p:nvSpPr>
          <p:cNvPr id="8" name="文字方塊 7">
            <a:extLst>
              <a:ext uri="{FF2B5EF4-FFF2-40B4-BE49-F238E27FC236}">
                <a16:creationId xmlns:a16="http://schemas.microsoft.com/office/drawing/2014/main" id="{9A582E49-1619-4105-A76A-A3199D2E8BC0}"/>
              </a:ext>
            </a:extLst>
          </p:cNvPr>
          <p:cNvSpPr txBox="1"/>
          <p:nvPr/>
        </p:nvSpPr>
        <p:spPr>
          <a:xfrm>
            <a:off x="3500952" y="375200"/>
            <a:ext cx="1438214" cy="461665"/>
          </a:xfrm>
          <a:prstGeom prst="rect">
            <a:avLst/>
          </a:prstGeom>
          <a:noFill/>
        </p:spPr>
        <p:txBody>
          <a:bodyPr wrap="none" rtlCol="0">
            <a:spAutoFit/>
          </a:bodyPr>
          <a:lstStyle/>
          <a:p>
            <a:r>
              <a:rPr lang="en-US" altLang="zh-TW" sz="2400" b="1" u="sng" dirty="0">
                <a:latin typeface="微軟正黑體" panose="020B0604030504040204" pitchFamily="34" charset="-120"/>
                <a:ea typeface="微軟正黑體" panose="020B0604030504040204" pitchFamily="34" charset="-120"/>
              </a:rPr>
              <a:t>ADS</a:t>
            </a:r>
            <a:r>
              <a:rPr lang="zh-TW" altLang="en-US" sz="2400" b="1" u="sng" dirty="0">
                <a:latin typeface="微軟正黑體" panose="020B0604030504040204" pitchFamily="34" charset="-120"/>
                <a:ea typeface="微軟正黑體" panose="020B0604030504040204" pitchFamily="34" charset="-120"/>
              </a:rPr>
              <a:t>設計</a:t>
            </a:r>
          </a:p>
        </p:txBody>
      </p:sp>
      <p:graphicFrame>
        <p:nvGraphicFramePr>
          <p:cNvPr id="9" name="表格 8">
            <a:extLst>
              <a:ext uri="{FF2B5EF4-FFF2-40B4-BE49-F238E27FC236}">
                <a16:creationId xmlns:a16="http://schemas.microsoft.com/office/drawing/2014/main" id="{E9202868-6EEA-449E-81D0-76ABA73C0EE3}"/>
              </a:ext>
            </a:extLst>
          </p:cNvPr>
          <p:cNvGraphicFramePr>
            <a:graphicFrameLocks noGrp="1"/>
          </p:cNvGraphicFramePr>
          <p:nvPr>
            <p:extLst>
              <p:ext uri="{D42A27DB-BD31-4B8C-83A1-F6EECF244321}">
                <p14:modId xmlns:p14="http://schemas.microsoft.com/office/powerpoint/2010/main" val="2274304216"/>
              </p:ext>
            </p:extLst>
          </p:nvPr>
        </p:nvGraphicFramePr>
        <p:xfrm>
          <a:off x="535321" y="1274742"/>
          <a:ext cx="11161380" cy="5381963"/>
        </p:xfrm>
        <a:graphic>
          <a:graphicData uri="http://schemas.openxmlformats.org/drawingml/2006/table">
            <a:tbl>
              <a:tblPr firstRow="1" bandRow="1">
                <a:tableStyleId>{5C22544A-7EE6-4342-B048-85BDC9FD1C3A}</a:tableStyleId>
              </a:tblPr>
              <a:tblGrid>
                <a:gridCol w="760079">
                  <a:extLst>
                    <a:ext uri="{9D8B030D-6E8A-4147-A177-3AD203B41FA5}">
                      <a16:colId xmlns:a16="http://schemas.microsoft.com/office/drawing/2014/main" val="4128677322"/>
                    </a:ext>
                  </a:extLst>
                </a:gridCol>
                <a:gridCol w="1809750">
                  <a:extLst>
                    <a:ext uri="{9D8B030D-6E8A-4147-A177-3AD203B41FA5}">
                      <a16:colId xmlns:a16="http://schemas.microsoft.com/office/drawing/2014/main" val="1071829475"/>
                    </a:ext>
                  </a:extLst>
                </a:gridCol>
                <a:gridCol w="8591551">
                  <a:extLst>
                    <a:ext uri="{9D8B030D-6E8A-4147-A177-3AD203B41FA5}">
                      <a16:colId xmlns:a16="http://schemas.microsoft.com/office/drawing/2014/main" val="370213707"/>
                    </a:ext>
                  </a:extLst>
                </a:gridCol>
              </a:tblGrid>
              <a:tr h="651007">
                <a:tc>
                  <a:txBody>
                    <a:bodyPr/>
                    <a:lstStyle/>
                    <a:p>
                      <a:pPr algn="ctr"/>
                      <a:r>
                        <a:rPr lang="en-US" altLang="zh-TW" sz="2400" dirty="0">
                          <a:solidFill>
                            <a:sysClr val="windowText" lastClr="000000"/>
                          </a:solidFill>
                          <a:latin typeface="+mn-lt"/>
                        </a:rPr>
                        <a:t>ADS</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自動化程度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altLang="zh-TW" sz="2400" dirty="0">
                          <a:solidFill>
                            <a:sysClr val="windowText" lastClr="000000"/>
                          </a:solidFill>
                          <a:latin typeface="+mn-lt"/>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算法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836376753"/>
                  </a:ext>
                </a:extLst>
              </a:tr>
              <a:tr h="651007">
                <a:tc rowSpan="3">
                  <a:txBody>
                    <a:bodyPr/>
                    <a:lstStyle/>
                    <a:p>
                      <a:pPr algn="ctr"/>
                      <a:r>
                        <a:rPr lang="en-US" altLang="zh-TW" sz="2400" dirty="0">
                          <a:solidFill>
                            <a:sysClr val="windowText" lastClr="000000"/>
                          </a:solidFill>
                          <a:latin typeface="+mn-lt"/>
                        </a:rPr>
                        <a:t>4</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ctr"/>
                      <a:r>
                        <a:rPr lang="en-US" altLang="zh-TW" sz="2400" dirty="0">
                          <a:solidFill>
                            <a:sysClr val="windowText" lastClr="000000"/>
                          </a:solidFill>
                        </a:rPr>
                        <a:t>LOA-6</a:t>
                      </a: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如果檢測到較慢的交通 </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 同步前方速度並顯示</a:t>
                      </a:r>
                      <a:r>
                        <a:rPr lang="en-US" altLang="zh-TW" sz="2400" dirty="0">
                          <a:solidFill>
                            <a:sysClr val="windowText" lastClr="000000"/>
                          </a:solidFill>
                          <a:latin typeface="+mn-lt"/>
                          <a:ea typeface="微軟正黑體" panose="020B0604030504040204" pitchFamily="34" charset="-120"/>
                        </a:rPr>
                        <a:t>HMI-3</a:t>
                      </a:r>
                      <a:r>
                        <a:rPr lang="zh-TW" altLang="en-US" sz="2400" dirty="0">
                          <a:solidFill>
                            <a:sysClr val="windowText" lastClr="000000"/>
                          </a:solidFill>
                          <a:latin typeface="+mn-lt"/>
                          <a:ea typeface="微軟正黑體" panose="020B0604030504040204" pitchFamily="34" charset="-120"/>
                        </a:rPr>
                        <a:t> </a:t>
                      </a:r>
                      <a:r>
                        <a:rPr lang="en-US" altLang="zh-TW" sz="2400" dirty="0">
                          <a:solidFill>
                            <a:sysClr val="windowText" lastClr="000000"/>
                          </a:solidFill>
                          <a:latin typeface="+mn-lt"/>
                          <a:ea typeface="微軟正黑體" panose="020B0604030504040204" pitchFamily="34" charset="-120"/>
                        </a:rPr>
                        <a:t>4</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4697420"/>
                  </a:ext>
                </a:extLst>
              </a:tr>
              <a:tr h="1302014">
                <a:tc vMerge="1">
                  <a:txBody>
                    <a:bodyPr/>
                    <a:lstStyle/>
                    <a:p>
                      <a:pPr algn="ct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zh-TW" altLang="en-US" sz="2400" dirty="0">
                          <a:solidFill>
                            <a:sysClr val="windowText" lastClr="000000"/>
                          </a:solidFill>
                          <a:latin typeface="微軟正黑體" panose="020B0604030504040204" pitchFamily="34" charset="-120"/>
                          <a:ea typeface="微軟正黑體" panose="020B0604030504040204" pitchFamily="34" charset="-120"/>
                        </a:rPr>
                        <a:t>如果駕駛員</a:t>
                      </a:r>
                      <a:r>
                        <a:rPr lang="en-US" altLang="zh-TW" sz="2400" dirty="0">
                          <a:solidFill>
                            <a:sysClr val="windowText" lastClr="000000"/>
                          </a:solidFill>
                          <a:latin typeface="+mn-lt"/>
                          <a:ea typeface="微軟正黑體" panose="020B0604030504040204" pitchFamily="34" charset="-120"/>
                        </a:rPr>
                        <a:t>4</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秒內恢復手動控制，則停用</a:t>
                      </a:r>
                      <a:r>
                        <a:rPr lang="en-US" altLang="zh-TW" sz="2400" dirty="0">
                          <a:solidFill>
                            <a:sysClr val="windowText" lastClr="000000"/>
                          </a:solidFill>
                          <a:latin typeface="+mn-lt"/>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並顯示</a:t>
                      </a:r>
                      <a:r>
                        <a:rPr lang="en-US" altLang="zh-TW" sz="2400" dirty="0">
                          <a:solidFill>
                            <a:sysClr val="windowText" lastClr="000000"/>
                          </a:solidFill>
                          <a:latin typeface="+mn-lt"/>
                          <a:ea typeface="微軟正黑體" panose="020B0604030504040204" pitchFamily="34" charset="-120"/>
                        </a:rPr>
                        <a:t>HMI-1</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TW" altLang="en-US" sz="2400" dirty="0">
                          <a:solidFill>
                            <a:sysClr val="windowText" lastClr="000000"/>
                          </a:solidFill>
                          <a:latin typeface="微軟正黑體" panose="020B0604030504040204" pitchFamily="34" charset="-120"/>
                          <a:ea typeface="微軟正黑體" panose="020B0604030504040204" pitchFamily="34" charset="-120"/>
                        </a:rPr>
                        <a:t>但若駕駛員</a:t>
                      </a:r>
                      <a:r>
                        <a:rPr lang="en-US" altLang="zh-TW" sz="2400" dirty="0">
                          <a:solidFill>
                            <a:sysClr val="windowText" lastClr="000000"/>
                          </a:solidFill>
                          <a:latin typeface="+mn-lt"/>
                          <a:ea typeface="微軟正黑體" panose="020B0604030504040204" pitchFamily="34" charset="-120"/>
                        </a:rPr>
                        <a:t>4</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秒內沒反應，則顯示</a:t>
                      </a:r>
                      <a:r>
                        <a:rPr lang="en-US" altLang="zh-TW" sz="2400" dirty="0">
                          <a:solidFill>
                            <a:sysClr val="windowText" lastClr="000000"/>
                          </a:solidFill>
                          <a:latin typeface="+mn-lt"/>
                          <a:ea typeface="微軟正黑體" panose="020B0604030504040204" pitchFamily="34" charset="-120"/>
                        </a:rPr>
                        <a:t>HMI-4(RTE)</a:t>
                      </a:r>
                      <a:r>
                        <a:rPr lang="zh-TW" altLang="en-US" sz="2400" dirty="0">
                          <a:solidFill>
                            <a:sysClr val="windowText" lastClr="000000"/>
                          </a:solidFill>
                          <a:latin typeface="+mn-lt"/>
                          <a:ea typeface="微軟正黑體" panose="020B0604030504040204" pitchFamily="34" charset="-120"/>
                        </a:rPr>
                        <a:t> </a:t>
                      </a:r>
                      <a:r>
                        <a:rPr lang="en-US" altLang="zh-TW" sz="2400" dirty="0">
                          <a:solidFill>
                            <a:sysClr val="windowText" lastClr="000000"/>
                          </a:solidFill>
                          <a:latin typeface="+mn-lt"/>
                          <a:ea typeface="微軟正黑體" panose="020B0604030504040204" pitchFamily="34" charset="-120"/>
                        </a:rPr>
                        <a:t>6</a:t>
                      </a:r>
                      <a:r>
                        <a:rPr lang="zh-TW" altLang="en-US" sz="2400" dirty="0">
                          <a:solidFill>
                            <a:sysClr val="windowText" lastClr="000000"/>
                          </a:solidFill>
                          <a:latin typeface="+mn-lt"/>
                          <a:ea typeface="微軟正黑體" panose="020B0604030504040204" pitchFamily="34" charset="-120"/>
                        </a:rPr>
                        <a:t>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30461624"/>
                  </a:ext>
                </a:extLst>
              </a:tr>
              <a:tr h="1302014">
                <a:tc vMerge="1">
                  <a:txBody>
                    <a:bodyPr/>
                    <a:lstStyle/>
                    <a:p>
                      <a:pPr algn="ct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zh-TW" altLang="en-US" sz="24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50000"/>
                        </a:lnSpc>
                      </a:pPr>
                      <a:r>
                        <a:rPr lang="zh-TW" altLang="en-US" sz="2400" dirty="0">
                          <a:solidFill>
                            <a:sysClr val="windowText" lastClr="000000"/>
                          </a:solidFill>
                          <a:latin typeface="微軟正黑體" panose="020B0604030504040204" pitchFamily="34" charset="-120"/>
                          <a:ea typeface="微軟正黑體" panose="020B0604030504040204" pitchFamily="34" charset="-120"/>
                        </a:rPr>
                        <a:t>如果駕駛員在</a:t>
                      </a:r>
                      <a:r>
                        <a:rPr lang="en-US" altLang="zh-TW" sz="2400" dirty="0">
                          <a:solidFill>
                            <a:sysClr val="windowText" lastClr="000000"/>
                          </a:solidFill>
                          <a:latin typeface="+mn-lt"/>
                          <a:ea typeface="微軟正黑體" panose="020B0604030504040204" pitchFamily="34" charset="-120"/>
                        </a:rPr>
                        <a:t>6</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秒內按下</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拒絕</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按鈕 </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 則根據交通堵塞保持速度，繼續自動駕駛，並顯示</a:t>
                      </a:r>
                      <a:r>
                        <a:rPr lang="en-US" altLang="zh-TW" sz="2400" dirty="0">
                          <a:solidFill>
                            <a:sysClr val="windowText" lastClr="000000"/>
                          </a:solidFill>
                          <a:latin typeface="+mn-lt"/>
                          <a:ea typeface="微軟正黑體" panose="020B0604030504040204" pitchFamily="34" charset="-120"/>
                        </a:rPr>
                        <a:t>HMI-3</a:t>
                      </a:r>
                    </a:p>
                    <a:p>
                      <a:pPr marL="342900" indent="-342900">
                        <a:lnSpc>
                          <a:spcPct val="150000"/>
                        </a:lnSpc>
                        <a:buFont typeface="Arial" panose="020B0604020202020204" pitchFamily="34" charset="0"/>
                        <a:buChar char="•"/>
                      </a:pPr>
                      <a:r>
                        <a:rPr lang="zh-TW" altLang="en-US" sz="2400" dirty="0">
                          <a:solidFill>
                            <a:sysClr val="windowText" lastClr="000000"/>
                          </a:solidFill>
                          <a:latin typeface="微軟正黑體" panose="020B0604030504040204" pitchFamily="34" charset="-120"/>
                          <a:ea typeface="微軟正黑體" panose="020B0604030504040204" pitchFamily="34" charset="-120"/>
                        </a:rPr>
                        <a:t>但若駕駛員在</a:t>
                      </a:r>
                      <a:r>
                        <a:rPr lang="en-US" altLang="zh-TW" sz="2400" dirty="0">
                          <a:solidFill>
                            <a:sysClr val="windowText" lastClr="000000"/>
                          </a:solidFill>
                          <a:latin typeface="+mn-lt"/>
                          <a:ea typeface="微軟正黑體" panose="020B0604030504040204" pitchFamily="34" charset="-120"/>
                        </a:rPr>
                        <a:t>6</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秒內恢復手動控制 </a:t>
                      </a:r>
                      <a:r>
                        <a:rPr lang="en-US" altLang="zh-TW" sz="2400" dirty="0">
                          <a:solidFill>
                            <a:sysClr val="windowText" lastClr="000000"/>
                          </a:solidFill>
                          <a:latin typeface="微軟正黑體" panose="020B0604030504040204" pitchFamily="34" charset="-120"/>
                          <a:ea typeface="微軟正黑體" panose="020B0604030504040204" pitchFamily="34" charset="-120"/>
                        </a:rPr>
                        <a:t>: </a:t>
                      </a:r>
                      <a:r>
                        <a:rPr lang="zh-TW" altLang="en-US" sz="2400" dirty="0">
                          <a:solidFill>
                            <a:sysClr val="windowText" lastClr="000000"/>
                          </a:solidFill>
                          <a:latin typeface="微軟正黑體" panose="020B0604030504040204" pitchFamily="34" charset="-120"/>
                          <a:ea typeface="微軟正黑體" panose="020B0604030504040204" pitchFamily="34" charset="-120"/>
                        </a:rPr>
                        <a:t>則停用</a:t>
                      </a:r>
                      <a:r>
                        <a:rPr lang="en-US" altLang="zh-TW" sz="2400" dirty="0">
                          <a:solidFill>
                            <a:sysClr val="windowText" lastClr="000000"/>
                          </a:solidFill>
                          <a:latin typeface="+mn-lt"/>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並顯示</a:t>
                      </a:r>
                      <a:r>
                        <a:rPr lang="en-US" altLang="zh-TW" sz="2400" dirty="0">
                          <a:solidFill>
                            <a:sysClr val="windowText" lastClr="000000"/>
                          </a:solidFill>
                          <a:latin typeface="+mn-lt"/>
                          <a:ea typeface="微軟正黑體" panose="020B0604030504040204" pitchFamily="34" charset="-120"/>
                        </a:rPr>
                        <a:t>HMI-1</a:t>
                      </a:r>
                    </a:p>
                    <a:p>
                      <a:pPr marL="342900" marR="0" lvl="0" indent="-34290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zh-TW" altLang="en-US" sz="2400" dirty="0">
                          <a:solidFill>
                            <a:sysClr val="windowText" lastClr="000000"/>
                          </a:solidFill>
                          <a:latin typeface="微軟正黑體" panose="020B0604030504040204" pitchFamily="34" charset="-120"/>
                          <a:ea typeface="微軟正黑體" panose="020B0604030504040204" pitchFamily="34" charset="-120"/>
                        </a:rPr>
                        <a:t>但若駕駛員在</a:t>
                      </a:r>
                      <a:r>
                        <a:rPr lang="en-US" altLang="zh-TW" sz="2400" dirty="0">
                          <a:solidFill>
                            <a:sysClr val="windowText" lastClr="000000"/>
                          </a:solidFill>
                          <a:latin typeface="+mn-lt"/>
                          <a:ea typeface="微軟正黑體" panose="020B0604030504040204" pitchFamily="34" charset="-120"/>
                        </a:rPr>
                        <a:t>6</a:t>
                      </a:r>
                      <a:r>
                        <a:rPr lang="zh-TW" altLang="en-US" sz="2400" dirty="0">
                          <a:solidFill>
                            <a:sysClr val="windowText" lastClr="000000"/>
                          </a:solidFill>
                          <a:latin typeface="微軟正黑體" panose="020B0604030504040204" pitchFamily="34" charset="-120"/>
                          <a:ea typeface="微軟正黑體" panose="020B0604030504040204" pitchFamily="34" charset="-120"/>
                        </a:rPr>
                        <a:t>秒內沒反應 </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 則自動變換車道、加速並顯示</a:t>
                      </a:r>
                      <a:r>
                        <a:rPr lang="en-US" altLang="zh-TW" sz="2400" dirty="0">
                          <a:solidFill>
                            <a:sysClr val="windowText" lastClr="000000"/>
                          </a:solidFill>
                          <a:latin typeface="+mn-lt"/>
                          <a:ea typeface="微軟正黑體" panose="020B0604030504040204" pitchFamily="34" charset="-120"/>
                        </a:rPr>
                        <a:t>HMI-2</a:t>
                      </a:r>
                      <a:endParaRPr lang="zh-TW" altLang="en-US" sz="2400" dirty="0">
                        <a:solidFill>
                          <a:sysClr val="windowText" lastClr="000000"/>
                        </a:solidFill>
                        <a:latin typeface="+mn-lt"/>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5746957"/>
                  </a:ext>
                </a:extLst>
              </a:tr>
            </a:tbl>
          </a:graphicData>
        </a:graphic>
      </p:graphicFrame>
    </p:spTree>
    <p:extLst>
      <p:ext uri="{BB962C8B-B14F-4D97-AF65-F5344CB8AC3E}">
        <p14:creationId xmlns:p14="http://schemas.microsoft.com/office/powerpoint/2010/main" val="15440818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t>02</a:t>
            </a:r>
            <a:endParaRPr lang="zh-TW" altLang="en-US" sz="4400" b="1" dirty="0"/>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2062744" cy="769441"/>
          </a:xfrm>
          <a:prstGeom prst="rect">
            <a:avLst/>
          </a:prstGeom>
          <a:noFill/>
        </p:spPr>
        <p:txBody>
          <a:bodyPr wrap="none" rtlCol="0">
            <a:spAutoFit/>
          </a:bodyPr>
          <a:lstStyle/>
          <a:p>
            <a:r>
              <a:rPr lang="en-US" altLang="zh-TW" sz="4400" b="1" dirty="0"/>
              <a:t>Method</a:t>
            </a:r>
            <a:endParaRPr lang="zh-TW" altLang="en-US" sz="4400" b="1" dirty="0"/>
          </a:p>
        </p:txBody>
      </p:sp>
      <p:sp>
        <p:nvSpPr>
          <p:cNvPr id="8" name="文字方塊 7">
            <a:extLst>
              <a:ext uri="{FF2B5EF4-FFF2-40B4-BE49-F238E27FC236}">
                <a16:creationId xmlns:a16="http://schemas.microsoft.com/office/drawing/2014/main" id="{9A582E49-1619-4105-A76A-A3199D2E8BC0}"/>
              </a:ext>
            </a:extLst>
          </p:cNvPr>
          <p:cNvSpPr txBox="1"/>
          <p:nvPr/>
        </p:nvSpPr>
        <p:spPr>
          <a:xfrm>
            <a:off x="3500952" y="375200"/>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實驗設計</a:t>
            </a:r>
          </a:p>
        </p:txBody>
      </p:sp>
      <p:sp>
        <p:nvSpPr>
          <p:cNvPr id="9" name="文字方塊 8">
            <a:extLst>
              <a:ext uri="{FF2B5EF4-FFF2-40B4-BE49-F238E27FC236}">
                <a16:creationId xmlns:a16="http://schemas.microsoft.com/office/drawing/2014/main" id="{D781C04F-658A-4713-8D79-8A1D90BD27F3}"/>
              </a:ext>
            </a:extLst>
          </p:cNvPr>
          <p:cNvSpPr txBox="1"/>
          <p:nvPr/>
        </p:nvSpPr>
        <p:spPr>
          <a:xfrm>
            <a:off x="912989" y="1540892"/>
            <a:ext cx="9462847" cy="1694823"/>
          </a:xfrm>
          <a:prstGeom prst="rect">
            <a:avLst/>
          </a:prstGeom>
          <a:noFill/>
        </p:spPr>
        <p:txBody>
          <a:bodyPr wrap="none" rtlCol="0">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總共</a:t>
            </a:r>
            <a:r>
              <a:rPr lang="en-US" altLang="zh-TW" sz="2400" dirty="0">
                <a:ea typeface="微軟正黑體" panose="020B0604030504040204" pitchFamily="34" charset="-120"/>
              </a:rPr>
              <a:t>4</a:t>
            </a:r>
            <a:r>
              <a:rPr lang="zh-TW" altLang="en-US" sz="2400" dirty="0">
                <a:latin typeface="微軟正黑體" panose="020B0604030504040204" pitchFamily="34" charset="-120"/>
                <a:ea typeface="微軟正黑體" panose="020B0604030504040204" pitchFamily="34" charset="-120"/>
              </a:rPr>
              <a:t>個測試階段，每次約</a:t>
            </a:r>
            <a:r>
              <a:rPr lang="en-US" altLang="zh-TW" sz="2400" dirty="0">
                <a:ea typeface="微軟正黑體" panose="020B0604030504040204" pitchFamily="34" charset="-120"/>
              </a:rPr>
              <a:t>9~10</a:t>
            </a:r>
            <a:r>
              <a:rPr lang="zh-TW" altLang="en-US" sz="2400" dirty="0">
                <a:latin typeface="微軟正黑體" panose="020B0604030504040204" pitchFamily="34" charset="-120"/>
                <a:ea typeface="微軟正黑體" panose="020B0604030504040204" pitchFamily="34" charset="-120"/>
              </a:rPr>
              <a:t>分鐘</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每個測試階段間有</a:t>
            </a:r>
            <a:r>
              <a:rPr lang="en-US" altLang="zh-TW" sz="2400" dirty="0">
                <a:ea typeface="微軟正黑體" panose="020B0604030504040204" pitchFamily="34" charset="-120"/>
              </a:rPr>
              <a:t>10</a:t>
            </a:r>
            <a:r>
              <a:rPr lang="zh-TW" altLang="en-US" sz="2400" dirty="0">
                <a:latin typeface="微軟正黑體" panose="020B0604030504040204" pitchFamily="34" charset="-120"/>
                <a:ea typeface="微軟正黑體" panose="020B0604030504040204" pitchFamily="34" charset="-120"/>
              </a:rPr>
              <a:t>分鐘的休息時間</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最後須填寫對於每個</a:t>
            </a:r>
            <a:r>
              <a:rPr lang="en-US" altLang="zh-TW" sz="2400" dirty="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設計的信任、理解、接收和可控性的問卷</a:t>
            </a:r>
            <a:endParaRPr lang="zh-TW" altLang="en-US" sz="2400" dirty="0">
              <a:ea typeface="微軟正黑體" panose="020B0604030504040204" pitchFamily="34" charset="-120"/>
            </a:endParaRPr>
          </a:p>
        </p:txBody>
      </p:sp>
      <p:sp>
        <p:nvSpPr>
          <p:cNvPr id="10" name="文字方塊 9">
            <a:extLst>
              <a:ext uri="{FF2B5EF4-FFF2-40B4-BE49-F238E27FC236}">
                <a16:creationId xmlns:a16="http://schemas.microsoft.com/office/drawing/2014/main" id="{014FA1D4-050F-4F15-B20D-D3EC4E0BA505}"/>
              </a:ext>
            </a:extLst>
          </p:cNvPr>
          <p:cNvSpPr txBox="1"/>
          <p:nvPr/>
        </p:nvSpPr>
        <p:spPr>
          <a:xfrm>
            <a:off x="912989" y="3365498"/>
            <a:ext cx="4649611" cy="2248821"/>
          </a:xfrm>
          <a:prstGeom prst="rect">
            <a:avLst/>
          </a:prstGeom>
          <a:noFill/>
        </p:spPr>
        <p:txBody>
          <a:bodyPr wrap="square" rtlCol="0">
            <a:spAutoFit/>
          </a:bodyPr>
          <a:lstStyle/>
          <a:p>
            <a:pPr marL="342900" indent="-342900">
              <a:lnSpc>
                <a:spcPct val="150000"/>
              </a:lnSpc>
              <a:buFont typeface="Wingdings" panose="05000000000000000000" pitchFamily="2" charset="2"/>
              <a:buChar char="Ø"/>
            </a:pPr>
            <a:r>
              <a:rPr lang="zh-TW" altLang="en-US" sz="2400" b="1" dirty="0">
                <a:latin typeface="微軟正黑體" panose="020B0604030504040204" pitchFamily="34" charset="-120"/>
                <a:ea typeface="微軟正黑體" panose="020B0604030504040204" pitchFamily="34" charset="-120"/>
              </a:rPr>
              <a:t>自變項 </a:t>
            </a:r>
            <a:r>
              <a:rPr lang="en-US" altLang="zh-TW" sz="24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 </a:t>
            </a:r>
            <a:r>
              <a:rPr lang="en-US" altLang="zh-TW" sz="2400" b="1" dirty="0">
                <a:ea typeface="微軟正黑體" panose="020B0604030504040204" pitchFamily="34" charset="-120"/>
              </a:rPr>
              <a:t>4</a:t>
            </a:r>
            <a:r>
              <a:rPr lang="zh-TW" altLang="en-US" sz="2400" b="1" dirty="0">
                <a:latin typeface="微軟正黑體" panose="020B0604030504040204" pitchFamily="34" charset="-120"/>
                <a:ea typeface="微軟正黑體" panose="020B0604030504040204" pitchFamily="34" charset="-120"/>
              </a:rPr>
              <a:t>個</a:t>
            </a:r>
            <a:r>
              <a:rPr lang="en-US" altLang="zh-TW" sz="2400" b="1" dirty="0">
                <a:ea typeface="微軟正黑體" panose="020B0604030504040204" pitchFamily="34" charset="-120"/>
              </a:rPr>
              <a:t>ADS</a:t>
            </a:r>
            <a:r>
              <a:rPr lang="zh-TW" altLang="en-US" sz="2400" b="1" dirty="0">
                <a:latin typeface="微軟正黑體" panose="020B0604030504040204" pitchFamily="34" charset="-120"/>
                <a:ea typeface="微軟正黑體" panose="020B0604030504040204" pitchFamily="34" charset="-120"/>
              </a:rPr>
              <a:t>設計</a:t>
            </a:r>
            <a:endParaRPr lang="en-US" altLang="zh-TW" sz="2400" b="1"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b="1" dirty="0">
                <a:latin typeface="微軟正黑體" panose="020B0604030504040204" pitchFamily="34" charset="-120"/>
                <a:ea typeface="微軟正黑體" panose="020B0604030504040204" pitchFamily="34" charset="-120"/>
              </a:rPr>
              <a:t>依變項 </a:t>
            </a:r>
            <a:r>
              <a:rPr lang="en-US" altLang="zh-TW" sz="24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 時間間隔</a:t>
            </a:r>
            <a:r>
              <a:rPr lang="en-US" altLang="zh-TW" sz="2400" b="1" dirty="0">
                <a:latin typeface="微軟正黑體" panose="020B0604030504040204" pitchFamily="34" charset="-120"/>
                <a:ea typeface="微軟正黑體" panose="020B0604030504040204" pitchFamily="34" charset="-120"/>
              </a:rPr>
              <a:t>(</a:t>
            </a:r>
            <a:r>
              <a:rPr lang="en-US" altLang="zh-TW" sz="2400" b="1" dirty="0">
                <a:ea typeface="微軟正黑體" panose="020B0604030504040204" pitchFamily="34" charset="-120"/>
              </a:rPr>
              <a:t>TH</a:t>
            </a:r>
            <a:r>
              <a:rPr lang="en-US" altLang="zh-TW" sz="2400" b="1"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、變換車道的反應時間、最大方向盤角度</a:t>
            </a:r>
            <a:endParaRPr lang="zh-TW" altLang="en-US" sz="2400" b="1" dirty="0">
              <a:ea typeface="微軟正黑體" panose="020B0604030504040204" pitchFamily="34" charset="-120"/>
            </a:endParaRPr>
          </a:p>
        </p:txBody>
      </p:sp>
      <p:pic>
        <p:nvPicPr>
          <p:cNvPr id="8194" name="Picture 2" descr="https://ars.els-cdn.com/content/image/1-s2.0-S0001457522001555-gr4.jpg">
            <a:extLst>
              <a:ext uri="{FF2B5EF4-FFF2-40B4-BE49-F238E27FC236}">
                <a16:creationId xmlns:a16="http://schemas.microsoft.com/office/drawing/2014/main" id="{D1D7960C-29E4-4073-8F5C-CA4D136428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8861" y="3398586"/>
            <a:ext cx="5160726" cy="2132937"/>
          </a:xfrm>
          <a:prstGeom prst="rect">
            <a:avLst/>
          </a:prstGeom>
          <a:noFill/>
          <a:extLst>
            <a:ext uri="{909E8E84-426E-40DD-AFC4-6F175D3DCCD1}">
              <a14:hiddenFill xmlns:a14="http://schemas.microsoft.com/office/drawing/2010/main">
                <a:solidFill>
                  <a:srgbClr val="FFFFFF"/>
                </a:solidFill>
              </a14:hiddenFill>
            </a:ext>
          </a:extLst>
        </p:spPr>
      </p:pic>
      <p:sp>
        <p:nvSpPr>
          <p:cNvPr id="11" name="文字方塊 10">
            <a:extLst>
              <a:ext uri="{FF2B5EF4-FFF2-40B4-BE49-F238E27FC236}">
                <a16:creationId xmlns:a16="http://schemas.microsoft.com/office/drawing/2014/main" id="{94DACAAC-6E74-4141-A945-7AF58719DEDD}"/>
              </a:ext>
            </a:extLst>
          </p:cNvPr>
          <p:cNvSpPr txBox="1"/>
          <p:nvPr/>
        </p:nvSpPr>
        <p:spPr>
          <a:xfrm>
            <a:off x="912989" y="5818744"/>
            <a:ext cx="5672066" cy="586827"/>
          </a:xfrm>
          <a:prstGeom prst="rect">
            <a:avLst/>
          </a:prstGeom>
          <a:noFill/>
        </p:spPr>
        <p:txBody>
          <a:bodyPr wrap="none" rtlCol="0">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統計分析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卡方檢定、</a:t>
            </a:r>
            <a:r>
              <a:rPr lang="en-US" altLang="zh-TW" sz="2400" dirty="0">
                <a:ea typeface="微軟正黑體" panose="020B0604030504040204" pitchFamily="34" charset="-120"/>
              </a:rPr>
              <a:t>ANOVA</a:t>
            </a:r>
            <a:r>
              <a:rPr lang="zh-TW" altLang="en-US" sz="2400" dirty="0">
                <a:latin typeface="微軟正黑體" panose="020B0604030504040204" pitchFamily="34" charset="-120"/>
                <a:ea typeface="微軟正黑體" panose="020B0604030504040204" pitchFamily="34" charset="-120"/>
              </a:rPr>
              <a:t>、</a:t>
            </a:r>
            <a:r>
              <a:rPr lang="en-US" altLang="zh-TW" sz="2400" dirty="0">
                <a:ea typeface="微軟正黑體" panose="020B0604030504040204" pitchFamily="34" charset="-120"/>
              </a:rPr>
              <a:t>t</a:t>
            </a:r>
            <a:r>
              <a:rPr lang="zh-TW" altLang="en-US" sz="2400" dirty="0">
                <a:latin typeface="微軟正黑體" panose="020B0604030504040204" pitchFamily="34" charset="-120"/>
                <a:ea typeface="微軟正黑體" panose="020B0604030504040204" pitchFamily="34" charset="-120"/>
              </a:rPr>
              <a:t>檢定</a:t>
            </a:r>
            <a:endParaRPr lang="zh-TW" altLang="en-US" sz="2400" dirty="0">
              <a:ea typeface="微軟正黑體" panose="020B0604030504040204" pitchFamily="34" charset="-120"/>
            </a:endParaRPr>
          </a:p>
        </p:txBody>
      </p:sp>
    </p:spTree>
    <p:extLst>
      <p:ext uri="{BB962C8B-B14F-4D97-AF65-F5344CB8AC3E}">
        <p14:creationId xmlns:p14="http://schemas.microsoft.com/office/powerpoint/2010/main" val="136016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t>03</a:t>
            </a:r>
            <a:endParaRPr lang="zh-TW" altLang="en-US" sz="4400" b="1" dirty="0"/>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1638334" cy="769441"/>
          </a:xfrm>
          <a:prstGeom prst="rect">
            <a:avLst/>
          </a:prstGeom>
          <a:noFill/>
        </p:spPr>
        <p:txBody>
          <a:bodyPr wrap="none" rtlCol="0">
            <a:spAutoFit/>
          </a:bodyPr>
          <a:lstStyle/>
          <a:p>
            <a:r>
              <a:rPr lang="en-US" altLang="zh-TW" sz="4400" b="1" dirty="0"/>
              <a:t>Result</a:t>
            </a:r>
            <a:endParaRPr lang="zh-TW" altLang="en-US" sz="4400" b="1" dirty="0"/>
          </a:p>
        </p:txBody>
      </p:sp>
      <p:sp>
        <p:nvSpPr>
          <p:cNvPr id="8" name="文字方塊 7">
            <a:extLst>
              <a:ext uri="{FF2B5EF4-FFF2-40B4-BE49-F238E27FC236}">
                <a16:creationId xmlns:a16="http://schemas.microsoft.com/office/drawing/2014/main" id="{9A582E49-1619-4105-A76A-A3199D2E8BC0}"/>
              </a:ext>
            </a:extLst>
          </p:cNvPr>
          <p:cNvSpPr txBox="1"/>
          <p:nvPr/>
        </p:nvSpPr>
        <p:spPr>
          <a:xfrm>
            <a:off x="3076542" y="323560"/>
            <a:ext cx="6340197"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駕駛員反應、變換車道的安全性、系統的使用</a:t>
            </a:r>
          </a:p>
        </p:txBody>
      </p:sp>
      <p:pic>
        <p:nvPicPr>
          <p:cNvPr id="4" name="圖片 3">
            <a:extLst>
              <a:ext uri="{FF2B5EF4-FFF2-40B4-BE49-F238E27FC236}">
                <a16:creationId xmlns:a16="http://schemas.microsoft.com/office/drawing/2014/main" id="{8A6A39D9-F6B1-478A-BB43-E8EC7DCA17BF}"/>
              </a:ext>
            </a:extLst>
          </p:cNvPr>
          <p:cNvPicPr>
            <a:picLocks noChangeAspect="1"/>
          </p:cNvPicPr>
          <p:nvPr/>
        </p:nvPicPr>
        <p:blipFill>
          <a:blip r:embed="rId3"/>
          <a:stretch>
            <a:fillRect/>
          </a:stretch>
        </p:blipFill>
        <p:spPr>
          <a:xfrm>
            <a:off x="366086" y="1328711"/>
            <a:ext cx="11457249" cy="2619395"/>
          </a:xfrm>
          <a:prstGeom prst="rect">
            <a:avLst/>
          </a:prstGeom>
        </p:spPr>
      </p:pic>
      <mc:AlternateContent xmlns:mc="http://schemas.openxmlformats.org/markup-compatibility/2006" xmlns:a14="http://schemas.microsoft.com/office/drawing/2010/main">
        <mc:Choice Requires="a14">
          <p:sp>
            <p:nvSpPr>
              <p:cNvPr id="5" name="文字方塊 4">
                <a:extLst>
                  <a:ext uri="{FF2B5EF4-FFF2-40B4-BE49-F238E27FC236}">
                    <a16:creationId xmlns:a16="http://schemas.microsoft.com/office/drawing/2014/main" id="{64EDFAC4-BEE4-485A-B749-3F6974784C38}"/>
                  </a:ext>
                </a:extLst>
              </p:cNvPr>
              <p:cNvSpPr txBox="1"/>
              <p:nvPr/>
            </p:nvSpPr>
            <p:spPr>
              <a:xfrm>
                <a:off x="293915" y="4151014"/>
                <a:ext cx="11457248" cy="169482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altLang="zh-TW" sz="2400" dirty="0">
                    <a:ea typeface="微軟正黑體" panose="020B0604030504040204" pitchFamily="34" charset="-120"/>
                  </a:rPr>
                  <a:t>ADS-1</a:t>
                </a:r>
                <a:r>
                  <a:rPr lang="zh-TW" altLang="en-US" sz="2400" dirty="0">
                    <a:latin typeface="微軟正黑體" panose="020B0604030504040204" pitchFamily="34" charset="-120"/>
                    <a:ea typeface="微軟正黑體" panose="020B0604030504040204" pitchFamily="34" charset="-120"/>
                  </a:rPr>
                  <a:t> 和 </a:t>
                </a:r>
                <a:r>
                  <a:rPr lang="en-US" altLang="zh-TW" sz="2400" dirty="0">
                    <a:ea typeface="微軟正黑體" panose="020B0604030504040204" pitchFamily="34" charset="-120"/>
                  </a:rPr>
                  <a:t>ADS-2</a:t>
                </a:r>
                <a:r>
                  <a:rPr lang="zh-TW" altLang="en-US" sz="2400" dirty="0">
                    <a:latin typeface="微軟正黑體" panose="020B0604030504040204" pitchFamily="34" charset="-120"/>
                    <a:ea typeface="微軟正黑體" panose="020B0604030504040204" pitchFamily="34" charset="-120"/>
                  </a:rPr>
                  <a:t>相比之下，在</a:t>
                </a:r>
                <a:r>
                  <a:rPr lang="en-US" altLang="zh-TW" sz="2400" dirty="0">
                    <a:ea typeface="微軟正黑體" panose="020B0604030504040204" pitchFamily="34" charset="-120"/>
                  </a:rPr>
                  <a:t>ADS-2</a:t>
                </a:r>
                <a:r>
                  <a:rPr lang="zh-TW" altLang="en-US" sz="2400" dirty="0">
                    <a:latin typeface="微軟正黑體" panose="020B0604030504040204" pitchFamily="34" charset="-120"/>
                    <a:ea typeface="微軟正黑體" panose="020B0604030504040204" pitchFamily="34" charset="-120"/>
                  </a:rPr>
                  <a:t>的條件下使用</a:t>
                </a:r>
                <a:r>
                  <a:rPr lang="en-US" altLang="zh-TW" sz="2400" dirty="0">
                    <a:ea typeface="微軟正黑體" panose="020B0604030504040204" pitchFamily="34" charset="-120"/>
                  </a:rPr>
                  <a:t>RTE</a:t>
                </a:r>
                <a:r>
                  <a:rPr lang="zh-TW" altLang="en-US" sz="2400" dirty="0">
                    <a:latin typeface="微軟正黑體" panose="020B0604030504040204" pitchFamily="34" charset="-120"/>
                    <a:ea typeface="微軟正黑體" panose="020B0604030504040204" pitchFamily="34" charset="-120"/>
                  </a:rPr>
                  <a:t>沒有顯著影響</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50000"/>
                  </a:lnSpc>
                  <a:buFont typeface="Arial" panose="020B0604020202020204" pitchFamily="34" charset="0"/>
                  <a:buChar char="•"/>
                </a:pPr>
                <a:r>
                  <a:rPr lang="en-US" altLang="zh-TW" sz="2400" dirty="0">
                    <a:ea typeface="微軟正黑體" panose="020B0604030504040204" pitchFamily="34" charset="-120"/>
                  </a:rPr>
                  <a:t>ADS-3</a:t>
                </a:r>
                <a:r>
                  <a:rPr lang="en-US" altLang="zh-TW" sz="2400" dirty="0"/>
                  <a:t> (</a:t>
                </a:r>
                <a14:m>
                  <m:oMath xmlns:m="http://schemas.openxmlformats.org/officeDocument/2006/math">
                    <m:sSup>
                      <m:sSupPr>
                        <m:ctrlPr>
                          <a:rPr lang="en-US" altLang="zh-TW" sz="2400" i="1">
                            <a:latin typeface="Cambria Math" panose="02040503050406030204" pitchFamily="18" charset="0"/>
                          </a:rPr>
                        </m:ctrlPr>
                      </m:sSupPr>
                      <m:e>
                        <m:r>
                          <a:rPr lang="zh-TW" altLang="en-US" sz="2400" i="1">
                            <a:latin typeface="Cambria Math" panose="02040503050406030204" pitchFamily="18" charset="0"/>
                          </a:rPr>
                          <m:t>𝜒</m:t>
                        </m:r>
                      </m:e>
                      <m:sup>
                        <m:r>
                          <a:rPr lang="en-US" altLang="zh-TW" sz="2400" i="1">
                            <a:latin typeface="Cambria Math" panose="02040503050406030204" pitchFamily="18" charset="0"/>
                          </a:rPr>
                          <m:t>2</m:t>
                        </m:r>
                      </m:sup>
                    </m:sSup>
                    <m:r>
                      <a:rPr lang="en-US" altLang="zh-TW" sz="2400" i="1">
                        <a:latin typeface="Cambria Math" panose="02040503050406030204" pitchFamily="18" charset="0"/>
                      </a:rPr>
                      <m:t>(</m:t>
                    </m:r>
                  </m:oMath>
                </a14:m>
                <a:r>
                  <a:rPr lang="en-US" altLang="zh-TW" sz="2400" dirty="0"/>
                  <a:t>1)</a:t>
                </a:r>
                <a:r>
                  <a:rPr lang="zh-TW" altLang="en-US" sz="2400" dirty="0"/>
                  <a:t> </a:t>
                </a:r>
                <a:r>
                  <a:rPr lang="en-US" altLang="zh-TW" sz="2400" dirty="0"/>
                  <a:t>=</a:t>
                </a:r>
                <a:r>
                  <a:rPr lang="zh-TW" altLang="en-US" sz="2400" dirty="0"/>
                  <a:t> </a:t>
                </a:r>
                <a:r>
                  <a:rPr lang="en-US" altLang="zh-TW" sz="2400" dirty="0"/>
                  <a:t>41.1</a:t>
                </a:r>
                <a:r>
                  <a:rPr lang="zh-TW" altLang="en-US" sz="2400" dirty="0"/>
                  <a:t> </a:t>
                </a:r>
                <a:r>
                  <a:rPr lang="en-US" altLang="zh-TW" sz="2400" dirty="0"/>
                  <a:t>, p &lt; 0.001)</a:t>
                </a:r>
                <a:r>
                  <a:rPr lang="zh-TW" altLang="en-US" sz="2400" dirty="0">
                    <a:latin typeface="微軟正黑體" panose="020B0604030504040204" pitchFamily="34" charset="-120"/>
                    <a:ea typeface="微軟正黑體" panose="020B0604030504040204" pitchFamily="34" charset="-120"/>
                  </a:rPr>
                  <a:t> 和 </a:t>
                </a:r>
                <a:r>
                  <a:rPr lang="en-US" altLang="zh-TW" sz="2400" dirty="0">
                    <a:ea typeface="微軟正黑體" panose="020B0604030504040204" pitchFamily="34" charset="-120"/>
                  </a:rPr>
                  <a:t>ADS-4</a:t>
                </a:r>
                <a:r>
                  <a:rPr lang="en-US" altLang="zh-TW" sz="2400" dirty="0"/>
                  <a:t> (</a:t>
                </a:r>
                <a14:m>
                  <m:oMath xmlns:m="http://schemas.openxmlformats.org/officeDocument/2006/math">
                    <m:sSup>
                      <m:sSupPr>
                        <m:ctrlPr>
                          <a:rPr lang="en-US" altLang="zh-TW" sz="2400" i="1">
                            <a:latin typeface="Cambria Math" panose="02040503050406030204" pitchFamily="18" charset="0"/>
                          </a:rPr>
                        </m:ctrlPr>
                      </m:sSupPr>
                      <m:e>
                        <m:r>
                          <a:rPr lang="zh-TW" altLang="en-US" sz="2400" i="1">
                            <a:latin typeface="Cambria Math" panose="02040503050406030204" pitchFamily="18" charset="0"/>
                          </a:rPr>
                          <m:t>𝜒</m:t>
                        </m:r>
                      </m:e>
                      <m:sup>
                        <m:r>
                          <a:rPr lang="en-US" altLang="zh-TW" sz="2400" i="1">
                            <a:latin typeface="Cambria Math" panose="02040503050406030204" pitchFamily="18" charset="0"/>
                          </a:rPr>
                          <m:t>2</m:t>
                        </m:r>
                      </m:sup>
                    </m:sSup>
                    <m:r>
                      <a:rPr lang="en-US" altLang="zh-TW" sz="2400" i="1">
                        <a:latin typeface="Cambria Math" panose="02040503050406030204" pitchFamily="18" charset="0"/>
                      </a:rPr>
                      <m:t>(</m:t>
                    </m:r>
                  </m:oMath>
                </a14:m>
                <a:r>
                  <a:rPr lang="en-US" altLang="zh-TW" sz="2400" dirty="0"/>
                  <a:t>1)</a:t>
                </a:r>
                <a:r>
                  <a:rPr lang="zh-TW" altLang="en-US" sz="2400" dirty="0"/>
                  <a:t> </a:t>
                </a:r>
                <a:r>
                  <a:rPr lang="en-US" altLang="zh-TW" sz="2400" dirty="0"/>
                  <a:t>=</a:t>
                </a:r>
                <a:r>
                  <a:rPr lang="zh-TW" altLang="en-US" sz="2400" dirty="0"/>
                  <a:t> </a:t>
                </a:r>
                <a:r>
                  <a:rPr lang="en-US" altLang="zh-TW" sz="2400" dirty="0"/>
                  <a:t>29.4</a:t>
                </a:r>
                <a:r>
                  <a:rPr lang="zh-TW" altLang="en-US" sz="2400" dirty="0"/>
                  <a:t> </a:t>
                </a:r>
                <a:r>
                  <a:rPr lang="en-US" altLang="zh-TW" sz="2400" dirty="0"/>
                  <a:t>, p &lt; 0.01) </a:t>
                </a:r>
                <a:r>
                  <a:rPr lang="zh-TW" altLang="en-US" sz="2400" dirty="0">
                    <a:latin typeface="微軟正黑體" panose="020B0604030504040204" pitchFamily="34" charset="-120"/>
                    <a:ea typeface="微軟正黑體" panose="020B0604030504040204" pitchFamily="34" charset="-120"/>
                  </a:rPr>
                  <a:t>的條件下，顯示出使用</a:t>
                </a:r>
                <a:r>
                  <a:rPr lang="en-US" altLang="zh-TW" sz="2400" dirty="0">
                    <a:ea typeface="微軟正黑體" panose="020B0604030504040204" pitchFamily="34" charset="-120"/>
                  </a:rPr>
                  <a:t>RTE</a:t>
                </a:r>
                <a:r>
                  <a:rPr lang="zh-TW" altLang="en-US" sz="2400" dirty="0">
                    <a:latin typeface="微軟正黑體" panose="020B0604030504040204" pitchFamily="34" charset="-120"/>
                    <a:ea typeface="微軟正黑體" panose="020B0604030504040204" pitchFamily="34" charset="-120"/>
                  </a:rPr>
                  <a:t>的有效性</a:t>
                </a:r>
              </a:p>
            </p:txBody>
          </p:sp>
        </mc:Choice>
        <mc:Fallback xmlns="">
          <p:sp>
            <p:nvSpPr>
              <p:cNvPr id="5" name="文字方塊 4">
                <a:extLst>
                  <a:ext uri="{FF2B5EF4-FFF2-40B4-BE49-F238E27FC236}">
                    <a16:creationId xmlns:a16="http://schemas.microsoft.com/office/drawing/2014/main" id="{64EDFAC4-BEE4-485A-B749-3F6974784C38}"/>
                  </a:ext>
                </a:extLst>
              </p:cNvPr>
              <p:cNvSpPr txBox="1">
                <a:spLocks noRot="1" noChangeAspect="1" noMove="1" noResize="1" noEditPoints="1" noAdjustHandles="1" noChangeArrowheads="1" noChangeShapeType="1" noTextEdit="1"/>
              </p:cNvSpPr>
              <p:nvPr/>
            </p:nvSpPr>
            <p:spPr>
              <a:xfrm>
                <a:off x="293915" y="4151014"/>
                <a:ext cx="11457248" cy="1694823"/>
              </a:xfrm>
              <a:prstGeom prst="rect">
                <a:avLst/>
              </a:prstGeom>
              <a:blipFill>
                <a:blip r:embed="rId4"/>
                <a:stretch>
                  <a:fillRect l="-691" b="-7554"/>
                </a:stretch>
              </a:blipFill>
            </p:spPr>
            <p:txBody>
              <a:bodyPr/>
              <a:lstStyle/>
              <a:p>
                <a:r>
                  <a:rPr lang="zh-TW" altLang="en-US">
                    <a:noFill/>
                  </a:rPr>
                  <a:t> </a:t>
                </a:r>
              </a:p>
            </p:txBody>
          </p:sp>
        </mc:Fallback>
      </mc:AlternateContent>
      <mc:AlternateContent xmlns:mc="http://schemas.openxmlformats.org/markup-compatibility/2006" xmlns:a14="http://schemas.microsoft.com/office/drawing/2010/main">
        <mc:Choice Requires="a14">
          <p:sp>
            <p:nvSpPr>
              <p:cNvPr id="9" name="文字方塊 8">
                <a:extLst>
                  <a:ext uri="{FF2B5EF4-FFF2-40B4-BE49-F238E27FC236}">
                    <a16:creationId xmlns:a16="http://schemas.microsoft.com/office/drawing/2014/main" id="{4A71FF8B-0564-4F8D-AE3C-02969FF05382}"/>
                  </a:ext>
                </a:extLst>
              </p:cNvPr>
              <p:cNvSpPr txBox="1"/>
              <p:nvPr/>
            </p:nvSpPr>
            <p:spPr>
              <a:xfrm>
                <a:off x="9363879" y="4335103"/>
                <a:ext cx="2459456" cy="307777"/>
              </a:xfrm>
              <a:prstGeom prst="rect">
                <a:avLst/>
              </a:prstGeom>
              <a:noFill/>
            </p:spPr>
            <p:txBody>
              <a:bodyPr wrap="none" lIns="0" tIns="0" rIns="0" bIns="0" rtlCol="0">
                <a:spAutoFit/>
              </a:bodyPr>
              <a:lstStyle/>
              <a:p>
                <a:r>
                  <a:rPr lang="en-US" altLang="zh-TW" sz="2000" dirty="0"/>
                  <a:t>(</a:t>
                </a:r>
                <a14:m>
                  <m:oMath xmlns:m="http://schemas.openxmlformats.org/officeDocument/2006/math">
                    <m:sSup>
                      <m:sSupPr>
                        <m:ctrlPr>
                          <a:rPr lang="en-US" altLang="zh-TW" sz="2000" i="1" smtClean="0">
                            <a:latin typeface="Cambria Math" panose="02040503050406030204" pitchFamily="18" charset="0"/>
                          </a:rPr>
                        </m:ctrlPr>
                      </m:sSupPr>
                      <m:e>
                        <m:r>
                          <a:rPr lang="zh-TW" altLang="en-US" sz="2000" i="1" smtClean="0">
                            <a:latin typeface="Cambria Math" panose="02040503050406030204" pitchFamily="18" charset="0"/>
                          </a:rPr>
                          <m:t>𝜒</m:t>
                        </m:r>
                      </m:e>
                      <m:sup>
                        <m:r>
                          <a:rPr lang="en-US" altLang="zh-TW" sz="2000" i="1">
                            <a:latin typeface="Cambria Math" panose="02040503050406030204" pitchFamily="18" charset="0"/>
                          </a:rPr>
                          <m:t>2</m:t>
                        </m:r>
                      </m:sup>
                    </m:sSup>
                    <m:r>
                      <a:rPr lang="en-US" altLang="zh-TW" sz="2000" i="1">
                        <a:latin typeface="Cambria Math" panose="02040503050406030204" pitchFamily="18" charset="0"/>
                      </a:rPr>
                      <m:t>(</m:t>
                    </m:r>
                  </m:oMath>
                </a14:m>
                <a:r>
                  <a:rPr lang="en-US" altLang="zh-TW" sz="2000" dirty="0"/>
                  <a:t>1)</a:t>
                </a:r>
                <a:r>
                  <a:rPr lang="zh-TW" altLang="en-US" sz="2000" dirty="0"/>
                  <a:t> </a:t>
                </a:r>
                <a:r>
                  <a:rPr lang="en-US" altLang="zh-TW" sz="2000" dirty="0"/>
                  <a:t>=</a:t>
                </a:r>
                <a:r>
                  <a:rPr lang="zh-TW" altLang="en-US" sz="2000" dirty="0"/>
                  <a:t> </a:t>
                </a:r>
                <a:r>
                  <a:rPr lang="en-US" altLang="zh-TW" sz="2000" dirty="0"/>
                  <a:t>10.1</a:t>
                </a:r>
                <a:r>
                  <a:rPr lang="zh-TW" altLang="en-US" sz="2000" dirty="0"/>
                  <a:t> </a:t>
                </a:r>
                <a:r>
                  <a:rPr lang="en-US" altLang="zh-TW" sz="2000" dirty="0"/>
                  <a:t>, p = 0.61)</a:t>
                </a:r>
                <a:endParaRPr lang="zh-TW" altLang="en-US" sz="2000" dirty="0"/>
              </a:p>
            </p:txBody>
          </p:sp>
        </mc:Choice>
        <mc:Fallback xmlns="">
          <p:sp>
            <p:nvSpPr>
              <p:cNvPr id="9" name="文字方塊 8">
                <a:extLst>
                  <a:ext uri="{FF2B5EF4-FFF2-40B4-BE49-F238E27FC236}">
                    <a16:creationId xmlns:a16="http://schemas.microsoft.com/office/drawing/2014/main" id="{4A71FF8B-0564-4F8D-AE3C-02969FF05382}"/>
                  </a:ext>
                </a:extLst>
              </p:cNvPr>
              <p:cNvSpPr txBox="1">
                <a:spLocks noRot="1" noChangeAspect="1" noMove="1" noResize="1" noEditPoints="1" noAdjustHandles="1" noChangeArrowheads="1" noChangeShapeType="1" noTextEdit="1"/>
              </p:cNvSpPr>
              <p:nvPr/>
            </p:nvSpPr>
            <p:spPr>
              <a:xfrm>
                <a:off x="9363879" y="4335103"/>
                <a:ext cx="2459456" cy="307777"/>
              </a:xfrm>
              <a:prstGeom prst="rect">
                <a:avLst/>
              </a:prstGeom>
              <a:blipFill>
                <a:blip r:embed="rId5"/>
                <a:stretch>
                  <a:fillRect l="-6188" t="-25490" r="-5693" b="-49020"/>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813804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t>03</a:t>
            </a:r>
            <a:endParaRPr lang="zh-TW" altLang="en-US" sz="4400" b="1" dirty="0"/>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1638334" cy="769441"/>
          </a:xfrm>
          <a:prstGeom prst="rect">
            <a:avLst/>
          </a:prstGeom>
          <a:noFill/>
        </p:spPr>
        <p:txBody>
          <a:bodyPr wrap="none" rtlCol="0">
            <a:spAutoFit/>
          </a:bodyPr>
          <a:lstStyle/>
          <a:p>
            <a:r>
              <a:rPr lang="en-US" altLang="zh-TW" sz="4400" b="1" dirty="0"/>
              <a:t>Result</a:t>
            </a:r>
            <a:endParaRPr lang="zh-TW" altLang="en-US" sz="4400" b="1" dirty="0"/>
          </a:p>
        </p:txBody>
      </p:sp>
      <p:sp>
        <p:nvSpPr>
          <p:cNvPr id="8" name="文字方塊 7">
            <a:extLst>
              <a:ext uri="{FF2B5EF4-FFF2-40B4-BE49-F238E27FC236}">
                <a16:creationId xmlns:a16="http://schemas.microsoft.com/office/drawing/2014/main" id="{9A582E49-1619-4105-A76A-A3199D2E8BC0}"/>
              </a:ext>
            </a:extLst>
          </p:cNvPr>
          <p:cNvSpPr txBox="1"/>
          <p:nvPr/>
        </p:nvSpPr>
        <p:spPr>
          <a:xfrm>
            <a:off x="3076542" y="323560"/>
            <a:ext cx="6340197"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駕駛員反應、變換車道的安全性、系統的使用</a:t>
            </a:r>
          </a:p>
        </p:txBody>
      </p:sp>
      <p:pic>
        <p:nvPicPr>
          <p:cNvPr id="9" name="圖片 8">
            <a:extLst>
              <a:ext uri="{FF2B5EF4-FFF2-40B4-BE49-F238E27FC236}">
                <a16:creationId xmlns:a16="http://schemas.microsoft.com/office/drawing/2014/main" id="{D0AAFE58-1B66-4B65-817F-29BC22C9A1EB}"/>
              </a:ext>
            </a:extLst>
          </p:cNvPr>
          <p:cNvPicPr>
            <a:picLocks noChangeAspect="1"/>
          </p:cNvPicPr>
          <p:nvPr/>
        </p:nvPicPr>
        <p:blipFill>
          <a:blip r:embed="rId2"/>
          <a:stretch>
            <a:fillRect/>
          </a:stretch>
        </p:blipFill>
        <p:spPr>
          <a:xfrm>
            <a:off x="366086" y="1328711"/>
            <a:ext cx="11457249" cy="2619395"/>
          </a:xfrm>
          <a:prstGeom prst="rect">
            <a:avLst/>
          </a:prstGeom>
        </p:spPr>
      </p:pic>
      <p:sp>
        <p:nvSpPr>
          <p:cNvPr id="10" name="文字方塊 9">
            <a:extLst>
              <a:ext uri="{FF2B5EF4-FFF2-40B4-BE49-F238E27FC236}">
                <a16:creationId xmlns:a16="http://schemas.microsoft.com/office/drawing/2014/main" id="{2DE7E964-C13E-4A08-B6A3-CA812E3055A0}"/>
              </a:ext>
            </a:extLst>
          </p:cNvPr>
          <p:cNvSpPr txBox="1"/>
          <p:nvPr/>
        </p:nvSpPr>
        <p:spPr>
          <a:xfrm>
            <a:off x="326914" y="3873395"/>
            <a:ext cx="11457250" cy="279448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TW" altLang="en-US" sz="2400" dirty="0">
                <a:ea typeface="微軟正黑體" panose="020B0604030504040204" pitchFamily="34" charset="-120"/>
              </a:rPr>
              <a:t>時間間隔</a:t>
            </a:r>
            <a:r>
              <a:rPr lang="en-US" altLang="zh-TW" sz="2400" dirty="0">
                <a:ea typeface="微軟正黑體" panose="020B0604030504040204" pitchFamily="34" charset="-120"/>
              </a:rPr>
              <a:t>(TH)</a:t>
            </a:r>
            <a:r>
              <a:rPr lang="zh-TW" altLang="en-US" sz="2400" dirty="0">
                <a:ea typeface="微軟正黑體" panose="020B0604030504040204" pitchFamily="34" charset="-120"/>
              </a:rPr>
              <a:t>指標評估變換車道的安全性，從表可得知最大的</a:t>
            </a:r>
            <a:r>
              <a:rPr lang="en-US" altLang="zh-TW" sz="2400" dirty="0">
                <a:ea typeface="微軟正黑體" panose="020B0604030504040204" pitchFamily="34" charset="-120"/>
              </a:rPr>
              <a:t>TH</a:t>
            </a:r>
            <a:r>
              <a:rPr lang="zh-TW" altLang="en-US" sz="2400" dirty="0">
                <a:ea typeface="微軟正黑體" panose="020B0604030504040204" pitchFamily="34" charset="-120"/>
              </a:rPr>
              <a:t>平均值是在</a:t>
            </a:r>
            <a:r>
              <a:rPr lang="en-US" altLang="zh-TW" sz="2400" dirty="0">
                <a:ea typeface="微軟正黑體" panose="020B0604030504040204" pitchFamily="34" charset="-120"/>
              </a:rPr>
              <a:t>ADS-1</a:t>
            </a:r>
            <a:r>
              <a:rPr lang="zh-TW" altLang="en-US" sz="2400" dirty="0">
                <a:ea typeface="微軟正黑體" panose="020B0604030504040204" pitchFamily="34" charset="-120"/>
              </a:rPr>
              <a:t> </a:t>
            </a:r>
            <a:r>
              <a:rPr lang="en-US" altLang="zh-TW" sz="2400" dirty="0">
                <a:ea typeface="微軟正黑體" panose="020B0604030504040204" pitchFamily="34" charset="-120"/>
              </a:rPr>
              <a:t>(1.12</a:t>
            </a:r>
            <a:r>
              <a:rPr lang="zh-TW" altLang="en-US" sz="2400" dirty="0">
                <a:ea typeface="微軟正黑體" panose="020B0604030504040204" pitchFamily="34" charset="-120"/>
              </a:rPr>
              <a:t>秒</a:t>
            </a:r>
            <a:r>
              <a:rPr lang="en-US" altLang="zh-TW" sz="2400" dirty="0">
                <a:ea typeface="微軟正黑體" panose="020B0604030504040204" pitchFamily="34" charset="-120"/>
              </a:rPr>
              <a:t>)</a:t>
            </a:r>
            <a:r>
              <a:rPr lang="zh-TW" altLang="en-US" sz="2400" dirty="0">
                <a:ea typeface="微軟正黑體" panose="020B0604030504040204" pitchFamily="34" charset="-120"/>
              </a:rPr>
              <a:t>，這與 </a:t>
            </a:r>
            <a:r>
              <a:rPr lang="en-US" altLang="zh-TW" sz="2400" dirty="0" err="1">
                <a:ea typeface="微軟正黑體" panose="020B0604030504040204" pitchFamily="34" charset="-120"/>
              </a:rPr>
              <a:t>Zlocki</a:t>
            </a:r>
            <a:r>
              <a:rPr lang="en-US" altLang="zh-TW" sz="2400" dirty="0">
                <a:ea typeface="微軟正黑體" panose="020B0604030504040204" pitchFamily="34" charset="-120"/>
              </a:rPr>
              <a:t> (2022)</a:t>
            </a:r>
            <a:r>
              <a:rPr lang="zh-TW" altLang="en-US" sz="2400" dirty="0">
                <a:ea typeface="微軟正黑體" panose="020B0604030504040204" pitchFamily="34" charset="-120"/>
              </a:rPr>
              <a:t>的研究發現一致，但他短於推薦的</a:t>
            </a:r>
            <a:r>
              <a:rPr lang="en-US" altLang="zh-TW" sz="2400" dirty="0">
                <a:ea typeface="微軟正黑體" panose="020B0604030504040204" pitchFamily="34" charset="-120"/>
              </a:rPr>
              <a:t>3</a:t>
            </a:r>
            <a:r>
              <a:rPr lang="zh-TW" altLang="en-US" sz="2400" dirty="0">
                <a:ea typeface="微軟正黑體" panose="020B0604030504040204" pitchFamily="34" charset="-120"/>
              </a:rPr>
              <a:t>秒</a:t>
            </a:r>
            <a:r>
              <a:rPr lang="en-US" altLang="zh-TW" sz="2400" dirty="0">
                <a:ea typeface="微軟正黑體" panose="020B0604030504040204" pitchFamily="34" charset="-120"/>
              </a:rPr>
              <a:t>TH</a:t>
            </a:r>
            <a:r>
              <a:rPr lang="zh-TW" altLang="en-US" sz="2400" dirty="0">
                <a:ea typeface="微軟正黑體" panose="020B0604030504040204" pitchFamily="34" charset="-120"/>
              </a:rPr>
              <a:t>值</a:t>
            </a:r>
            <a:r>
              <a:rPr lang="en-US" altLang="zh-TW" sz="2400" dirty="0">
                <a:ea typeface="微軟正黑體" panose="020B0604030504040204" pitchFamily="34" charset="-120"/>
              </a:rPr>
              <a:t>(Ayres et al. ,2001)</a:t>
            </a:r>
          </a:p>
          <a:p>
            <a:pPr marL="285750" indent="-28575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其他</a:t>
            </a:r>
            <a:r>
              <a:rPr lang="en-US" altLang="zh-TW" sz="2400" dirty="0">
                <a:latin typeface="微軟正黑體" panose="020B0604030504040204" pitchFamily="34" charset="-12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的</a:t>
            </a:r>
            <a:r>
              <a:rPr lang="en-US" altLang="zh-TW" sz="2400" dirty="0">
                <a:latin typeface="微軟正黑體" panose="020B0604030504040204" pitchFamily="34" charset="-120"/>
                <a:ea typeface="微軟正黑體" panose="020B0604030504040204" pitchFamily="34" charset="-120"/>
              </a:rPr>
              <a:t>TH</a:t>
            </a:r>
            <a:r>
              <a:rPr lang="zh-TW" altLang="en-US" sz="2400" dirty="0">
                <a:latin typeface="微軟正黑體" panose="020B0604030504040204" pitchFamily="34" charset="-120"/>
                <a:ea typeface="微軟正黑體" panose="020B0604030504040204" pitchFamily="34" charset="-120"/>
              </a:rPr>
              <a:t>值低於</a:t>
            </a:r>
            <a:r>
              <a:rPr lang="en-US" altLang="zh-TW" sz="2400" dirty="0">
                <a:latin typeface="微軟正黑體" panose="020B0604030504040204" pitchFamily="34" charset="-120"/>
                <a:ea typeface="微軟正黑體" panose="020B0604030504040204" pitchFamily="34" charset="-120"/>
              </a:rPr>
              <a:t>1</a:t>
            </a:r>
            <a:r>
              <a:rPr lang="zh-TW" altLang="en-US" sz="2400" dirty="0">
                <a:latin typeface="微軟正黑體" panose="020B0604030504040204" pitchFamily="34" charset="-120"/>
                <a:ea typeface="微軟正黑體" panose="020B0604030504040204" pitchFamily="34" charset="-120"/>
              </a:rPr>
              <a:t>秒，可考慮道駕駛員的警覺性、性能和能力的可變性，而導致變道碰撞或接近碰撞。可惜實驗沒有紀錄到這部分。</a:t>
            </a:r>
          </a:p>
        </p:txBody>
      </p:sp>
    </p:spTree>
    <p:extLst>
      <p:ext uri="{BB962C8B-B14F-4D97-AF65-F5344CB8AC3E}">
        <p14:creationId xmlns:p14="http://schemas.microsoft.com/office/powerpoint/2010/main" val="2664606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t>03</a:t>
            </a:r>
            <a:endParaRPr lang="zh-TW" altLang="en-US" sz="4400" b="1" dirty="0"/>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1638334" cy="769441"/>
          </a:xfrm>
          <a:prstGeom prst="rect">
            <a:avLst/>
          </a:prstGeom>
          <a:noFill/>
        </p:spPr>
        <p:txBody>
          <a:bodyPr wrap="none" rtlCol="0">
            <a:spAutoFit/>
          </a:bodyPr>
          <a:lstStyle/>
          <a:p>
            <a:r>
              <a:rPr lang="en-US" altLang="zh-TW" sz="4400" b="1" dirty="0"/>
              <a:t>Result</a:t>
            </a:r>
            <a:endParaRPr lang="zh-TW" altLang="en-US" sz="4400" b="1" dirty="0"/>
          </a:p>
        </p:txBody>
      </p:sp>
      <p:sp>
        <p:nvSpPr>
          <p:cNvPr id="8" name="文字方塊 7">
            <a:extLst>
              <a:ext uri="{FF2B5EF4-FFF2-40B4-BE49-F238E27FC236}">
                <a16:creationId xmlns:a16="http://schemas.microsoft.com/office/drawing/2014/main" id="{9A582E49-1619-4105-A76A-A3199D2E8BC0}"/>
              </a:ext>
            </a:extLst>
          </p:cNvPr>
          <p:cNvSpPr txBox="1"/>
          <p:nvPr/>
        </p:nvSpPr>
        <p:spPr>
          <a:xfrm>
            <a:off x="3076542" y="323560"/>
            <a:ext cx="4493538"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變道反應時間和最大方向盤角度</a:t>
            </a:r>
          </a:p>
        </p:txBody>
      </p:sp>
      <p:pic>
        <p:nvPicPr>
          <p:cNvPr id="1026" name="Picture 2" descr="https://ars.els-cdn.com/content/image/1-s2.0-S0001457522001555-gr5.jpg">
            <a:extLst>
              <a:ext uri="{FF2B5EF4-FFF2-40B4-BE49-F238E27FC236}">
                <a16:creationId xmlns:a16="http://schemas.microsoft.com/office/drawing/2014/main" id="{2857296D-598E-438A-98B5-7E3A36A6BD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0448"/>
          <a:stretch/>
        </p:blipFill>
        <p:spPr bwMode="auto">
          <a:xfrm>
            <a:off x="489655" y="3947074"/>
            <a:ext cx="3186142" cy="247384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s://ars.els-cdn.com/content/image/1-s2.0-S0001457522001555-gr5.jpg">
            <a:extLst>
              <a:ext uri="{FF2B5EF4-FFF2-40B4-BE49-F238E27FC236}">
                <a16:creationId xmlns:a16="http://schemas.microsoft.com/office/drawing/2014/main" id="{9E6F0C7A-9748-4A61-8A67-344E933D2DD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9552"/>
          <a:stretch/>
        </p:blipFill>
        <p:spPr bwMode="auto">
          <a:xfrm>
            <a:off x="366086" y="1105407"/>
            <a:ext cx="3243723" cy="2473845"/>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a:extLst>
              <a:ext uri="{FF2B5EF4-FFF2-40B4-BE49-F238E27FC236}">
                <a16:creationId xmlns:a16="http://schemas.microsoft.com/office/drawing/2014/main" id="{972AA1ED-5CB7-43CE-BEAF-64926FC01A1B}"/>
              </a:ext>
            </a:extLst>
          </p:cNvPr>
          <p:cNvSpPr txBox="1"/>
          <p:nvPr/>
        </p:nvSpPr>
        <p:spPr>
          <a:xfrm>
            <a:off x="3748875" y="4060595"/>
            <a:ext cx="2031325" cy="461665"/>
          </a:xfrm>
          <a:prstGeom prst="rect">
            <a:avLst/>
          </a:prstGeom>
          <a:noFill/>
        </p:spPr>
        <p:txBody>
          <a:bodyPr wrap="none" rtlCol="0">
            <a:spAutoFit/>
          </a:bodyPr>
          <a:lstStyle/>
          <a:p>
            <a:r>
              <a:rPr lang="zh-TW" altLang="en-US" sz="2400" b="1" dirty="0">
                <a:latin typeface="微軟正黑體" panose="020B0604030504040204" pitchFamily="34" charset="-120"/>
                <a:ea typeface="微軟正黑體" panose="020B0604030504040204" pitchFamily="34" charset="-120"/>
              </a:rPr>
              <a:t>變道反應時間</a:t>
            </a:r>
          </a:p>
        </p:txBody>
      </p:sp>
      <p:sp>
        <p:nvSpPr>
          <p:cNvPr id="5" name="文字方塊 4">
            <a:extLst>
              <a:ext uri="{FF2B5EF4-FFF2-40B4-BE49-F238E27FC236}">
                <a16:creationId xmlns:a16="http://schemas.microsoft.com/office/drawing/2014/main" id="{D0CDCB4E-405D-496D-B0E2-8B36CF0A8A7C}"/>
              </a:ext>
            </a:extLst>
          </p:cNvPr>
          <p:cNvSpPr txBox="1"/>
          <p:nvPr/>
        </p:nvSpPr>
        <p:spPr>
          <a:xfrm>
            <a:off x="3543338" y="4676149"/>
            <a:ext cx="8448147" cy="461665"/>
          </a:xfrm>
          <a:prstGeom prst="rect">
            <a:avLst/>
          </a:prstGeom>
          <a:noFill/>
        </p:spPr>
        <p:txBody>
          <a:bodyPr wrap="none" rtlCol="0">
            <a:spAutoFit/>
          </a:bodyPr>
          <a:lstStyle/>
          <a:p>
            <a:pPr marL="342900" indent="-342900">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各類型的</a:t>
            </a:r>
            <a:r>
              <a:rPr lang="en-US" altLang="zh-TW" sz="2400" dirty="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對反應時間的影響 </a:t>
            </a:r>
            <a:r>
              <a:rPr lang="en-US" altLang="zh-TW" sz="2400" dirty="0">
                <a:ea typeface="微軟正黑體" panose="020B0604030504040204" pitchFamily="34" charset="-120"/>
              </a:rPr>
              <a:t>(F(3 , 128) = 11.35 , p &lt;0.001)</a:t>
            </a:r>
            <a:endParaRPr lang="zh-TW" altLang="en-US" sz="2400" dirty="0">
              <a:ea typeface="微軟正黑體" panose="020B0604030504040204" pitchFamily="34" charset="-120"/>
            </a:endParaRPr>
          </a:p>
        </p:txBody>
      </p:sp>
      <p:sp>
        <p:nvSpPr>
          <p:cNvPr id="10" name="文字方塊 9">
            <a:extLst>
              <a:ext uri="{FF2B5EF4-FFF2-40B4-BE49-F238E27FC236}">
                <a16:creationId xmlns:a16="http://schemas.microsoft.com/office/drawing/2014/main" id="{7EA0F8E3-682F-4561-B53B-74BD094BD25C}"/>
              </a:ext>
            </a:extLst>
          </p:cNvPr>
          <p:cNvSpPr txBox="1"/>
          <p:nvPr/>
        </p:nvSpPr>
        <p:spPr>
          <a:xfrm>
            <a:off x="3871536" y="5183997"/>
            <a:ext cx="7185825" cy="1140825"/>
          </a:xfrm>
          <a:prstGeom prst="rect">
            <a:avLst/>
          </a:prstGeom>
          <a:noFill/>
        </p:spPr>
        <p:txBody>
          <a:bodyPr wrap="square" rtlCol="0">
            <a:spAutoFit/>
          </a:bodyPr>
          <a:lstStyle/>
          <a:p>
            <a:pPr>
              <a:lnSpc>
                <a:spcPct val="150000"/>
              </a:lnSpc>
            </a:pPr>
            <a:r>
              <a:rPr lang="en-US" altLang="zh-TW" sz="2400" dirty="0">
                <a:ea typeface="微軟正黑體" panose="020B0604030504040204" pitchFamily="34" charset="-120"/>
              </a:rPr>
              <a:t>ADS-1</a:t>
            </a:r>
            <a:r>
              <a:rPr lang="zh-TW" altLang="en-US" sz="2400" dirty="0">
                <a:latin typeface="微軟正黑體" panose="020B0604030504040204" pitchFamily="34" charset="-120"/>
                <a:ea typeface="微軟正黑體" panose="020B0604030504040204" pitchFamily="34" charset="-120"/>
              </a:rPr>
              <a:t> 和 </a:t>
            </a:r>
            <a:r>
              <a:rPr lang="en-US" altLang="zh-TW" sz="2400" dirty="0">
                <a:ea typeface="微軟正黑體" panose="020B0604030504040204" pitchFamily="34" charset="-120"/>
              </a:rPr>
              <a:t>ADS-4</a:t>
            </a:r>
            <a:r>
              <a:rPr lang="zh-TW" altLang="en-US" sz="2400" dirty="0">
                <a:latin typeface="微軟正黑體" panose="020B0604030504040204" pitchFamily="34" charset="-120"/>
                <a:ea typeface="微軟正黑體" panose="020B0604030504040204" pitchFamily="34" charset="-120"/>
              </a:rPr>
              <a:t>的條件下變換車道的反應時間明顯長於 </a:t>
            </a:r>
            <a:r>
              <a:rPr lang="en-US" altLang="zh-TW" sz="2400" dirty="0">
                <a:ea typeface="微軟正黑體" panose="020B0604030504040204" pitchFamily="34" charset="-120"/>
              </a:rPr>
              <a:t>ADS-2</a:t>
            </a:r>
            <a:r>
              <a:rPr lang="zh-TW" altLang="en-US" sz="2400" dirty="0">
                <a:ea typeface="微軟正黑體" panose="020B0604030504040204" pitchFamily="34" charset="-120"/>
              </a:rPr>
              <a:t> </a:t>
            </a:r>
            <a:r>
              <a:rPr lang="zh-TW" altLang="en-US" sz="2400" dirty="0">
                <a:latin typeface="微軟正黑體" panose="020B0604030504040204" pitchFamily="34" charset="-120"/>
                <a:ea typeface="微軟正黑體" panose="020B0604030504040204" pitchFamily="34" charset="-120"/>
              </a:rPr>
              <a:t>和 </a:t>
            </a:r>
            <a:r>
              <a:rPr lang="en-US" altLang="zh-TW" sz="2400" dirty="0">
                <a:ea typeface="微軟正黑體" panose="020B0604030504040204" pitchFamily="34" charset="-120"/>
              </a:rPr>
              <a:t>ADS-3</a:t>
            </a:r>
            <a:endParaRPr lang="zh-TW" altLang="en-US" sz="2400" dirty="0">
              <a:ea typeface="微軟正黑體" panose="020B0604030504040204" pitchFamily="34" charset="-120"/>
            </a:endParaRPr>
          </a:p>
        </p:txBody>
      </p:sp>
      <p:sp>
        <p:nvSpPr>
          <p:cNvPr id="12" name="文字方塊 11">
            <a:extLst>
              <a:ext uri="{FF2B5EF4-FFF2-40B4-BE49-F238E27FC236}">
                <a16:creationId xmlns:a16="http://schemas.microsoft.com/office/drawing/2014/main" id="{6E554867-13CC-4E19-B30D-C632CC2DCAD7}"/>
              </a:ext>
            </a:extLst>
          </p:cNvPr>
          <p:cNvSpPr txBox="1"/>
          <p:nvPr/>
        </p:nvSpPr>
        <p:spPr>
          <a:xfrm>
            <a:off x="3791737" y="1149011"/>
            <a:ext cx="2339102" cy="461665"/>
          </a:xfrm>
          <a:prstGeom prst="rect">
            <a:avLst/>
          </a:prstGeom>
          <a:noFill/>
        </p:spPr>
        <p:txBody>
          <a:bodyPr wrap="none" rtlCol="0">
            <a:spAutoFit/>
          </a:bodyPr>
          <a:lstStyle/>
          <a:p>
            <a:r>
              <a:rPr lang="zh-TW" altLang="en-US" sz="2400" b="1" dirty="0">
                <a:latin typeface="微軟正黑體" panose="020B0604030504040204" pitchFamily="34" charset="-120"/>
                <a:ea typeface="微軟正黑體" panose="020B0604030504040204" pitchFamily="34" charset="-120"/>
              </a:rPr>
              <a:t>最大方向盤角度</a:t>
            </a:r>
          </a:p>
        </p:txBody>
      </p:sp>
      <p:sp>
        <p:nvSpPr>
          <p:cNvPr id="13" name="文字方塊 12">
            <a:extLst>
              <a:ext uri="{FF2B5EF4-FFF2-40B4-BE49-F238E27FC236}">
                <a16:creationId xmlns:a16="http://schemas.microsoft.com/office/drawing/2014/main" id="{6F696E50-D38C-4557-BE60-57568273B28E}"/>
              </a:ext>
            </a:extLst>
          </p:cNvPr>
          <p:cNvSpPr txBox="1"/>
          <p:nvPr/>
        </p:nvSpPr>
        <p:spPr>
          <a:xfrm>
            <a:off x="3586200" y="1764565"/>
            <a:ext cx="8215711" cy="461665"/>
          </a:xfrm>
          <a:prstGeom prst="rect">
            <a:avLst/>
          </a:prstGeom>
          <a:noFill/>
        </p:spPr>
        <p:txBody>
          <a:bodyPr wrap="none" rtlCol="0">
            <a:spAutoFit/>
          </a:bodyPr>
          <a:lstStyle/>
          <a:p>
            <a:pPr marL="342900" indent="-342900">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各類型的</a:t>
            </a:r>
            <a:r>
              <a:rPr lang="en-US" altLang="zh-TW" sz="2400" dirty="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中最大方向盤角度</a:t>
            </a:r>
            <a:r>
              <a:rPr lang="en-US" altLang="zh-TW" sz="2400" dirty="0">
                <a:ea typeface="微軟正黑體" panose="020B0604030504040204" pitchFamily="34" charset="-120"/>
              </a:rPr>
              <a:t>(F(3 , 128) = 9.73 , p &lt;0.01)</a:t>
            </a:r>
            <a:endParaRPr lang="zh-TW" altLang="en-US" sz="2400" dirty="0">
              <a:ea typeface="微軟正黑體" panose="020B0604030504040204" pitchFamily="34" charset="-120"/>
            </a:endParaRPr>
          </a:p>
        </p:txBody>
      </p:sp>
      <p:sp>
        <p:nvSpPr>
          <p:cNvPr id="14" name="文字方塊 13">
            <a:extLst>
              <a:ext uri="{FF2B5EF4-FFF2-40B4-BE49-F238E27FC236}">
                <a16:creationId xmlns:a16="http://schemas.microsoft.com/office/drawing/2014/main" id="{A0D3A3E3-3978-4DF9-8588-AFE219DB4684}"/>
              </a:ext>
            </a:extLst>
          </p:cNvPr>
          <p:cNvSpPr txBox="1"/>
          <p:nvPr/>
        </p:nvSpPr>
        <p:spPr>
          <a:xfrm>
            <a:off x="3914398" y="2272413"/>
            <a:ext cx="7185825" cy="1143070"/>
          </a:xfrm>
          <a:prstGeom prst="rect">
            <a:avLst/>
          </a:prstGeom>
          <a:noFill/>
        </p:spPr>
        <p:txBody>
          <a:bodyPr wrap="square" rtlCol="0">
            <a:spAutoFit/>
          </a:bodyPr>
          <a:lstStyle/>
          <a:p>
            <a:pPr>
              <a:lnSpc>
                <a:spcPct val="150000"/>
              </a:lnSpc>
            </a:pPr>
            <a:r>
              <a:rPr lang="en-US" altLang="zh-TW" sz="2400" dirty="0">
                <a:ea typeface="微軟正黑體" panose="020B0604030504040204" pitchFamily="34" charset="-120"/>
              </a:rPr>
              <a:t>ADS-1</a:t>
            </a:r>
            <a:r>
              <a:rPr lang="zh-TW" altLang="en-US" sz="2400" dirty="0">
                <a:latin typeface="微軟正黑體" panose="020B0604030504040204" pitchFamily="34" charset="-120"/>
                <a:ea typeface="微軟正黑體" panose="020B0604030504040204" pitchFamily="34" charset="-120"/>
              </a:rPr>
              <a:t> 和 </a:t>
            </a:r>
            <a:r>
              <a:rPr lang="en-US" altLang="zh-TW" sz="2400" dirty="0">
                <a:ea typeface="微軟正黑體" panose="020B0604030504040204" pitchFamily="34" charset="-120"/>
              </a:rPr>
              <a:t>ADS-2</a:t>
            </a:r>
            <a:r>
              <a:rPr lang="zh-TW" altLang="en-US" sz="2400" dirty="0">
                <a:latin typeface="微軟正黑體" panose="020B0604030504040204" pitchFamily="34" charset="-120"/>
                <a:ea typeface="微軟正黑體" panose="020B0604030504040204" pitchFamily="34" charset="-120"/>
              </a:rPr>
              <a:t>的條件下最大方向盤角度明顯長於 </a:t>
            </a:r>
            <a:r>
              <a:rPr lang="en-US" altLang="zh-TW" sz="2400" dirty="0">
                <a:ea typeface="微軟正黑體" panose="020B0604030504040204" pitchFamily="34" charset="-120"/>
              </a:rPr>
              <a:t>ADS-3</a:t>
            </a:r>
            <a:r>
              <a:rPr lang="zh-TW" altLang="en-US" sz="2400" dirty="0">
                <a:ea typeface="微軟正黑體" panose="020B0604030504040204" pitchFamily="34" charset="-120"/>
              </a:rPr>
              <a:t> </a:t>
            </a:r>
            <a:r>
              <a:rPr lang="zh-TW" altLang="en-US" sz="2400" dirty="0">
                <a:latin typeface="微軟正黑體" panose="020B0604030504040204" pitchFamily="34" charset="-120"/>
                <a:ea typeface="微軟正黑體" panose="020B0604030504040204" pitchFamily="34" charset="-120"/>
              </a:rPr>
              <a:t>和 </a:t>
            </a:r>
            <a:r>
              <a:rPr lang="en-US" altLang="zh-TW" sz="2400" dirty="0">
                <a:ea typeface="微軟正黑體" panose="020B0604030504040204" pitchFamily="34" charset="-120"/>
              </a:rPr>
              <a:t>ADS-4</a:t>
            </a:r>
            <a:endParaRPr lang="zh-TW" altLang="en-US" sz="2400" dirty="0">
              <a:ea typeface="微軟正黑體" panose="020B0604030504040204" pitchFamily="34" charset="-120"/>
            </a:endParaRPr>
          </a:p>
        </p:txBody>
      </p:sp>
    </p:spTree>
    <p:extLst>
      <p:ext uri="{BB962C8B-B14F-4D97-AF65-F5344CB8AC3E}">
        <p14:creationId xmlns:p14="http://schemas.microsoft.com/office/powerpoint/2010/main" val="1587864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E963C4ED-61FE-48AA-82E8-BB4FF4F06BAE}"/>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7" name="矩形 6">
            <a:extLst>
              <a:ext uri="{FF2B5EF4-FFF2-40B4-BE49-F238E27FC236}">
                <a16:creationId xmlns:a16="http://schemas.microsoft.com/office/drawing/2014/main" id="{43678438-3487-4E59-9273-25152814BB07}"/>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8" name="文字方塊 7">
            <a:extLst>
              <a:ext uri="{FF2B5EF4-FFF2-40B4-BE49-F238E27FC236}">
                <a16:creationId xmlns:a16="http://schemas.microsoft.com/office/drawing/2014/main" id="{821BBE10-619B-42CB-9A8B-AB76897320A0}"/>
              </a:ext>
            </a:extLst>
          </p:cNvPr>
          <p:cNvSpPr txBox="1"/>
          <p:nvPr/>
        </p:nvSpPr>
        <p:spPr>
          <a:xfrm>
            <a:off x="157654" y="169673"/>
            <a:ext cx="755335" cy="769441"/>
          </a:xfrm>
          <a:prstGeom prst="rect">
            <a:avLst/>
          </a:prstGeom>
          <a:noFill/>
        </p:spPr>
        <p:txBody>
          <a:bodyPr wrap="none" rtlCol="0">
            <a:spAutoFit/>
          </a:bodyPr>
          <a:lstStyle/>
          <a:p>
            <a:r>
              <a:rPr lang="en-US" altLang="zh-TW" sz="4400" b="1" dirty="0"/>
              <a:t>01</a:t>
            </a:r>
            <a:endParaRPr lang="zh-TW" altLang="en-US" sz="4400" b="1" dirty="0"/>
          </a:p>
        </p:txBody>
      </p:sp>
      <p:sp>
        <p:nvSpPr>
          <p:cNvPr id="9" name="文字方塊 8">
            <a:extLst>
              <a:ext uri="{FF2B5EF4-FFF2-40B4-BE49-F238E27FC236}">
                <a16:creationId xmlns:a16="http://schemas.microsoft.com/office/drawing/2014/main" id="{AB16A847-05EE-4F71-919F-6E84ECA2ED0A}"/>
              </a:ext>
            </a:extLst>
          </p:cNvPr>
          <p:cNvSpPr txBox="1"/>
          <p:nvPr/>
        </p:nvSpPr>
        <p:spPr>
          <a:xfrm>
            <a:off x="1301947" y="172273"/>
            <a:ext cx="3106043" cy="769441"/>
          </a:xfrm>
          <a:prstGeom prst="rect">
            <a:avLst/>
          </a:prstGeom>
          <a:noFill/>
        </p:spPr>
        <p:txBody>
          <a:bodyPr wrap="none" rtlCol="0">
            <a:spAutoFit/>
          </a:bodyPr>
          <a:lstStyle/>
          <a:p>
            <a:r>
              <a:rPr lang="en-US" altLang="zh-TW" sz="4400" b="1" dirty="0"/>
              <a:t>Introduction</a:t>
            </a:r>
            <a:endParaRPr lang="zh-TW" altLang="en-US" sz="4400" b="1" dirty="0"/>
          </a:p>
        </p:txBody>
      </p:sp>
      <p:sp>
        <p:nvSpPr>
          <p:cNvPr id="10" name="文字方塊 9">
            <a:extLst>
              <a:ext uri="{FF2B5EF4-FFF2-40B4-BE49-F238E27FC236}">
                <a16:creationId xmlns:a16="http://schemas.microsoft.com/office/drawing/2014/main" id="{7946CF0F-EEF9-44C5-BAA0-FB3A47F32880}"/>
              </a:ext>
            </a:extLst>
          </p:cNvPr>
          <p:cNvSpPr txBox="1"/>
          <p:nvPr/>
        </p:nvSpPr>
        <p:spPr>
          <a:xfrm>
            <a:off x="769258" y="1582518"/>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研究動機</a:t>
            </a:r>
          </a:p>
        </p:txBody>
      </p:sp>
      <p:sp>
        <p:nvSpPr>
          <p:cNvPr id="11" name="文字方塊 10">
            <a:extLst>
              <a:ext uri="{FF2B5EF4-FFF2-40B4-BE49-F238E27FC236}">
                <a16:creationId xmlns:a16="http://schemas.microsoft.com/office/drawing/2014/main" id="{BA440131-ACB8-4602-82EF-F663997406E2}"/>
              </a:ext>
            </a:extLst>
          </p:cNvPr>
          <p:cNvSpPr txBox="1"/>
          <p:nvPr/>
        </p:nvSpPr>
        <p:spPr>
          <a:xfrm>
            <a:off x="912989" y="2144862"/>
            <a:ext cx="10756497" cy="2794483"/>
          </a:xfrm>
          <a:prstGeom prst="rect">
            <a:avLst/>
          </a:prstGeom>
          <a:noFill/>
        </p:spPr>
        <p:txBody>
          <a:bodyPr wrap="squar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自動駕駛系統</a:t>
            </a:r>
            <a:r>
              <a:rPr lang="en-US" altLang="zh-TW" sz="2400" dirty="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用於減少駕駛工作量並提高道路交通安全性和容量，但儘管</a:t>
            </a:r>
            <a:r>
              <a:rPr lang="en-US" altLang="zh-TW" sz="2400" dirty="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具有提高車輛機動性和挽救生命的潛力，但他們仍存在缺陷，且有可能在必要時機失效，而駕駛員若無法信任</a:t>
            </a:r>
            <a:r>
              <a:rPr lang="en-US" altLang="zh-TW" sz="2400" dirty="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或是過度依賴</a:t>
            </a:r>
            <a:r>
              <a:rPr lang="en-US" altLang="zh-TW" sz="2400" dirty="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皆有可能造成不良的影響，因此駕駛員應該要隨時監控駕駛環境並監督系統狀態，保持警覺心，才能夠降低危險性。</a:t>
            </a:r>
          </a:p>
        </p:txBody>
      </p:sp>
    </p:spTree>
    <p:extLst>
      <p:ext uri="{BB962C8B-B14F-4D97-AF65-F5344CB8AC3E}">
        <p14:creationId xmlns:p14="http://schemas.microsoft.com/office/powerpoint/2010/main" val="8457549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t>03</a:t>
            </a:r>
            <a:endParaRPr lang="zh-TW" altLang="en-US" sz="4400" b="1" dirty="0"/>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1638334" cy="769441"/>
          </a:xfrm>
          <a:prstGeom prst="rect">
            <a:avLst/>
          </a:prstGeom>
          <a:noFill/>
        </p:spPr>
        <p:txBody>
          <a:bodyPr wrap="none" rtlCol="0">
            <a:spAutoFit/>
          </a:bodyPr>
          <a:lstStyle/>
          <a:p>
            <a:r>
              <a:rPr lang="en-US" altLang="zh-TW" sz="4400" b="1" dirty="0"/>
              <a:t>Result</a:t>
            </a:r>
            <a:endParaRPr lang="zh-TW" altLang="en-US" sz="4400" b="1" dirty="0"/>
          </a:p>
        </p:txBody>
      </p:sp>
      <p:sp>
        <p:nvSpPr>
          <p:cNvPr id="8" name="文字方塊 7">
            <a:extLst>
              <a:ext uri="{FF2B5EF4-FFF2-40B4-BE49-F238E27FC236}">
                <a16:creationId xmlns:a16="http://schemas.microsoft.com/office/drawing/2014/main" id="{9A582E49-1619-4105-A76A-A3199D2E8BC0}"/>
              </a:ext>
            </a:extLst>
          </p:cNvPr>
          <p:cNvSpPr txBox="1"/>
          <p:nvPr/>
        </p:nvSpPr>
        <p:spPr>
          <a:xfrm>
            <a:off x="3076542" y="323560"/>
            <a:ext cx="800219"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視線</a:t>
            </a:r>
          </a:p>
        </p:txBody>
      </p:sp>
      <p:pic>
        <p:nvPicPr>
          <p:cNvPr id="2050" name="Picture 2" descr="https://ars.els-cdn.com/content/image/1-s2.0-S0001457522001555-gr6.jpg">
            <a:extLst>
              <a:ext uri="{FF2B5EF4-FFF2-40B4-BE49-F238E27FC236}">
                <a16:creationId xmlns:a16="http://schemas.microsoft.com/office/drawing/2014/main" id="{F07419CD-7992-4DC0-AD2F-3F6A556F93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7635" y="2236363"/>
            <a:ext cx="4149044" cy="3342693"/>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a:extLst>
              <a:ext uri="{FF2B5EF4-FFF2-40B4-BE49-F238E27FC236}">
                <a16:creationId xmlns:a16="http://schemas.microsoft.com/office/drawing/2014/main" id="{C8EF8167-CB2A-4BC7-AA1A-364E29287CE1}"/>
              </a:ext>
            </a:extLst>
          </p:cNvPr>
          <p:cNvSpPr txBox="1"/>
          <p:nvPr/>
        </p:nvSpPr>
        <p:spPr>
          <a:xfrm>
            <a:off x="535321" y="1149994"/>
            <a:ext cx="6972315" cy="5572808"/>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計算在</a:t>
            </a:r>
            <a:r>
              <a:rPr lang="en-US" altLang="zh-TW" sz="2400" dirty="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模式下駕駛員注視前方道路、側邊後照鏡、後視鏡所花費的比例</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各</a:t>
            </a:r>
            <a:r>
              <a:rPr lang="en-US" altLang="zh-TW" sz="2400" dirty="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類型對駕駛員的注意力和掃視行為有顯著影響</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r>
              <a:rPr lang="en-US" altLang="zh-TW" sz="2400" dirty="0">
                <a:ea typeface="微軟正黑體" panose="020B0604030504040204" pitchFamily="34" charset="-120"/>
              </a:rPr>
              <a:t>F(3,156)=55.25 , p &lt; 0.001 </a:t>
            </a:r>
            <a:r>
              <a:rPr lang="en-US" altLang="zh-TW" sz="2400" dirty="0">
                <a:latin typeface="微軟正黑體" panose="020B0604030504040204" pitchFamily="34" charset="-120"/>
                <a:ea typeface="微軟正黑體" panose="020B0604030504040204" pitchFamily="34" charset="-120"/>
              </a:rPr>
              <a:t>)</a:t>
            </a:r>
          </a:p>
          <a:p>
            <a:pPr marL="342900" indent="-342900">
              <a:lnSpc>
                <a:spcPct val="150000"/>
              </a:lnSpc>
              <a:buFont typeface="Arial" panose="020B0604020202020204" pitchFamily="34" charset="0"/>
              <a:buChar char="•"/>
            </a:pPr>
            <a:r>
              <a:rPr lang="en-US" altLang="zh-TW" sz="2400" dirty="0">
                <a:ea typeface="微軟正黑體" panose="020B0604030504040204" pitchFamily="34" charset="-120"/>
              </a:rPr>
              <a:t>ADS-2</a:t>
            </a:r>
            <a:r>
              <a:rPr lang="zh-TW" altLang="en-US" sz="2400" dirty="0">
                <a:latin typeface="微軟正黑體" panose="020B0604030504040204" pitchFamily="34" charset="-120"/>
                <a:ea typeface="微軟正黑體" panose="020B0604030504040204" pitchFamily="34" charset="-120"/>
              </a:rPr>
              <a:t>的視線明顯大於</a:t>
            </a:r>
            <a:r>
              <a:rPr lang="en-US" altLang="zh-TW" sz="2400" dirty="0">
                <a:ea typeface="微軟正黑體" panose="020B0604030504040204" pitchFamily="34" charset="-120"/>
              </a:rPr>
              <a:t>ADS-3</a:t>
            </a:r>
            <a:r>
              <a:rPr lang="zh-TW" altLang="en-US" sz="2400" dirty="0">
                <a:latin typeface="微軟正黑體" panose="020B0604030504040204" pitchFamily="34" charset="-120"/>
                <a:ea typeface="微軟正黑體" panose="020B0604030504040204" pitchFamily="34" charset="-120"/>
              </a:rPr>
              <a:t>和</a:t>
            </a:r>
            <a:r>
              <a:rPr lang="en-US" altLang="zh-TW" sz="2400" dirty="0">
                <a:ea typeface="微軟正黑體" panose="020B0604030504040204" pitchFamily="34" charset="-120"/>
              </a:rPr>
              <a:t>ADS-4</a:t>
            </a:r>
          </a:p>
          <a:p>
            <a:pPr marL="342900" indent="-342900">
              <a:lnSpc>
                <a:spcPct val="150000"/>
              </a:lnSpc>
              <a:buFont typeface="Arial" panose="020B0604020202020204" pitchFamily="34" charset="0"/>
              <a:buChar char="•"/>
            </a:pPr>
            <a:r>
              <a:rPr lang="en-US" altLang="zh-TW" sz="2400" dirty="0">
                <a:ea typeface="微軟正黑體" panose="020B0604030504040204" pitchFamily="34" charset="-120"/>
              </a:rPr>
              <a:t>ADS-1</a:t>
            </a:r>
            <a:r>
              <a:rPr lang="zh-TW" altLang="en-US" sz="2400" dirty="0">
                <a:ea typeface="微軟正黑體" panose="020B0604030504040204" pitchFamily="34" charset="-120"/>
              </a:rPr>
              <a:t>和</a:t>
            </a:r>
            <a:r>
              <a:rPr lang="en-US" altLang="zh-TW" sz="2400" dirty="0">
                <a:ea typeface="微軟正黑體" panose="020B0604030504040204" pitchFamily="34" charset="-120"/>
              </a:rPr>
              <a:t>ADS-2</a:t>
            </a:r>
            <a:r>
              <a:rPr lang="zh-TW" altLang="en-US" sz="2400" dirty="0">
                <a:ea typeface="微軟正黑體" panose="020B0604030504040204" pitchFamily="34" charset="-120"/>
              </a:rPr>
              <a:t>之間的掃視值的顯著差異表明</a:t>
            </a:r>
            <a:r>
              <a:rPr lang="en-US" altLang="zh-TW" sz="2400" dirty="0">
                <a:ea typeface="微軟正黑體" panose="020B0604030504040204" pitchFamily="34" charset="-120"/>
              </a:rPr>
              <a:t>RTE</a:t>
            </a:r>
            <a:r>
              <a:rPr lang="zh-TW" altLang="en-US" sz="2400" dirty="0">
                <a:ea typeface="微軟正黑體" panose="020B0604030504040204" pitchFamily="34" charset="-120"/>
              </a:rPr>
              <a:t>的使用在提高駕駛員的注意力方面是有效的</a:t>
            </a:r>
            <a:endParaRPr lang="en-US" altLang="zh-TW" sz="2400" dirty="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ea typeface="微軟正黑體" panose="020B0604030504040204" pitchFamily="34" charset="-120"/>
              </a:rPr>
              <a:t>雖然在</a:t>
            </a:r>
            <a:r>
              <a:rPr lang="en-US" altLang="zh-TW" sz="2400" dirty="0">
                <a:ea typeface="微軟正黑體" panose="020B0604030504040204" pitchFamily="34" charset="-120"/>
              </a:rPr>
              <a:t>ADS-3</a:t>
            </a:r>
            <a:r>
              <a:rPr lang="zh-TW" altLang="en-US" sz="2400" dirty="0">
                <a:ea typeface="微軟正黑體" panose="020B0604030504040204" pitchFamily="34" charset="-120"/>
              </a:rPr>
              <a:t>和</a:t>
            </a:r>
            <a:r>
              <a:rPr lang="en-US" altLang="zh-TW" sz="2400" dirty="0">
                <a:ea typeface="微軟正黑體" panose="020B0604030504040204" pitchFamily="34" charset="-120"/>
              </a:rPr>
              <a:t>ADS-4</a:t>
            </a:r>
            <a:r>
              <a:rPr lang="zh-TW" altLang="en-US" sz="2400" dirty="0">
                <a:ea typeface="微軟正黑體" panose="020B0604030504040204" pitchFamily="34" charset="-120"/>
              </a:rPr>
              <a:t>期間駕駛員的視線有所減少，但當變道時，一些駕駛員更專注於前窗而不是相鄰車道</a:t>
            </a:r>
          </a:p>
        </p:txBody>
      </p:sp>
    </p:spTree>
    <p:extLst>
      <p:ext uri="{BB962C8B-B14F-4D97-AF65-F5344CB8AC3E}">
        <p14:creationId xmlns:p14="http://schemas.microsoft.com/office/powerpoint/2010/main" val="949925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t>03</a:t>
            </a:r>
            <a:endParaRPr lang="zh-TW" altLang="en-US" sz="4400" b="1" dirty="0"/>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1638334" cy="769441"/>
          </a:xfrm>
          <a:prstGeom prst="rect">
            <a:avLst/>
          </a:prstGeom>
          <a:noFill/>
        </p:spPr>
        <p:txBody>
          <a:bodyPr wrap="none" rtlCol="0">
            <a:spAutoFit/>
          </a:bodyPr>
          <a:lstStyle/>
          <a:p>
            <a:r>
              <a:rPr lang="en-US" altLang="zh-TW" sz="4400" b="1" dirty="0"/>
              <a:t>Result</a:t>
            </a:r>
            <a:endParaRPr lang="zh-TW" altLang="en-US" sz="4400" b="1" dirty="0"/>
          </a:p>
        </p:txBody>
      </p:sp>
      <p:sp>
        <p:nvSpPr>
          <p:cNvPr id="8" name="文字方塊 7">
            <a:extLst>
              <a:ext uri="{FF2B5EF4-FFF2-40B4-BE49-F238E27FC236}">
                <a16:creationId xmlns:a16="http://schemas.microsoft.com/office/drawing/2014/main" id="{9A582E49-1619-4105-A76A-A3199D2E8BC0}"/>
              </a:ext>
            </a:extLst>
          </p:cNvPr>
          <p:cNvSpPr txBox="1"/>
          <p:nvPr/>
        </p:nvSpPr>
        <p:spPr>
          <a:xfrm>
            <a:off x="3076542" y="323560"/>
            <a:ext cx="3877985"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油門踏板位置和控制百分比</a:t>
            </a:r>
          </a:p>
        </p:txBody>
      </p:sp>
      <p:pic>
        <p:nvPicPr>
          <p:cNvPr id="3074" name="Picture 2" descr="https://ars.els-cdn.com/content/image/1-s2.0-S0001457522001555-gr7.jpg">
            <a:extLst>
              <a:ext uri="{FF2B5EF4-FFF2-40B4-BE49-F238E27FC236}">
                <a16:creationId xmlns:a16="http://schemas.microsoft.com/office/drawing/2014/main" id="{E540D9BD-12E7-4A26-AF04-59C44B780A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017" y="2776534"/>
            <a:ext cx="4846183" cy="3525662"/>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a:extLst>
              <a:ext uri="{FF2B5EF4-FFF2-40B4-BE49-F238E27FC236}">
                <a16:creationId xmlns:a16="http://schemas.microsoft.com/office/drawing/2014/main" id="{42AEB6DA-4B7A-425A-8F17-280805C16A2E}"/>
              </a:ext>
            </a:extLst>
          </p:cNvPr>
          <p:cNvSpPr txBox="1"/>
          <p:nvPr/>
        </p:nvSpPr>
        <p:spPr>
          <a:xfrm>
            <a:off x="366086" y="1482816"/>
            <a:ext cx="8320714" cy="1686487"/>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總共</a:t>
            </a:r>
            <a:r>
              <a:rPr lang="en-US" altLang="zh-TW" sz="2400" dirty="0">
                <a:latin typeface="微軟正黑體" panose="020B0604030504040204" pitchFamily="34" charset="-120"/>
                <a:ea typeface="微軟正黑體" panose="020B0604030504040204" pitchFamily="34" charset="-120"/>
              </a:rPr>
              <a:t>89</a:t>
            </a:r>
            <a:r>
              <a:rPr lang="zh-TW" altLang="en-US" sz="2400" dirty="0">
                <a:latin typeface="微軟正黑體" panose="020B0604030504040204" pitchFamily="34" charset="-120"/>
                <a:ea typeface="微軟正黑體" panose="020B0604030504040204" pitchFamily="34" charset="-120"/>
              </a:rPr>
              <a:t>次手動變道操作與</a:t>
            </a:r>
            <a:r>
              <a:rPr lang="en-US" altLang="zh-TW" sz="2400" dirty="0">
                <a:latin typeface="微軟正黑體" panose="020B0604030504040204" pitchFamily="34" charset="-120"/>
                <a:ea typeface="微軟正黑體" panose="020B0604030504040204" pitchFamily="34" charset="-120"/>
              </a:rPr>
              <a:t>61</a:t>
            </a:r>
            <a:r>
              <a:rPr lang="zh-TW" altLang="en-US" sz="2400" dirty="0">
                <a:latin typeface="微軟正黑體" panose="020B0604030504040204" pitchFamily="34" charset="-120"/>
                <a:ea typeface="微軟正黑體" panose="020B0604030504040204" pitchFamily="34" charset="-120"/>
              </a:rPr>
              <a:t>次自動變道操作進行比較</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相關樣本</a:t>
            </a:r>
            <a:r>
              <a:rPr lang="en-US" altLang="zh-TW" sz="2400" dirty="0">
                <a:latin typeface="微軟正黑體" panose="020B0604030504040204" pitchFamily="34" charset="-120"/>
                <a:ea typeface="微軟正黑體" panose="020B0604030504040204" pitchFamily="34" charset="-120"/>
              </a:rPr>
              <a:t>t</a:t>
            </a:r>
            <a:r>
              <a:rPr lang="zh-TW" altLang="en-US" sz="2400" dirty="0">
                <a:latin typeface="微軟正黑體" panose="020B0604030504040204" pitchFamily="34" charset="-120"/>
                <a:ea typeface="微軟正黑體" panose="020B0604030504040204" pitchFamily="34" charset="-120"/>
              </a:rPr>
              <a:t>檢定表明加速踏板位置明顯大於油門控制百分比 </a:t>
            </a:r>
            <a:r>
              <a:rPr lang="en-US" altLang="zh-TW" sz="2400" dirty="0">
                <a:latin typeface="微軟正黑體" panose="020B0604030504040204" pitchFamily="34" charset="-120"/>
                <a:ea typeface="微軟正黑體" panose="020B0604030504040204" pitchFamily="34" charset="-120"/>
              </a:rPr>
              <a:t>(t=7.91 , df=148, p&lt;0.001)</a:t>
            </a:r>
            <a:endParaRPr lang="zh-TW" altLang="en-US" sz="2400" dirty="0">
              <a:latin typeface="微軟正黑體" panose="020B0604030504040204" pitchFamily="34" charset="-120"/>
              <a:ea typeface="微軟正黑體" panose="020B0604030504040204" pitchFamily="34" charset="-120"/>
            </a:endParaRPr>
          </a:p>
        </p:txBody>
      </p:sp>
      <p:sp>
        <p:nvSpPr>
          <p:cNvPr id="9" name="文字方塊 8">
            <a:extLst>
              <a:ext uri="{FF2B5EF4-FFF2-40B4-BE49-F238E27FC236}">
                <a16:creationId xmlns:a16="http://schemas.microsoft.com/office/drawing/2014/main" id="{FEE222F8-36FB-4C6B-9067-D63E1AD31B8A}"/>
              </a:ext>
            </a:extLst>
          </p:cNvPr>
          <p:cNvSpPr txBox="1"/>
          <p:nvPr/>
        </p:nvSpPr>
        <p:spPr>
          <a:xfrm>
            <a:off x="366086" y="3429000"/>
            <a:ext cx="5902045" cy="1686487"/>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從這項結果表明，手動駕駛會比自動駕駛更耗能源，</a:t>
            </a:r>
            <a:r>
              <a:rPr lang="en-US" altLang="zh-TW" sz="2400" dirty="0">
                <a:latin typeface="微軟正黑體" panose="020B0604030504040204" pitchFamily="34" charset="-12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功能的擴展不僅會增加系統使用率，而且會節約能源</a:t>
            </a:r>
          </a:p>
        </p:txBody>
      </p:sp>
    </p:spTree>
    <p:extLst>
      <p:ext uri="{BB962C8B-B14F-4D97-AF65-F5344CB8AC3E}">
        <p14:creationId xmlns:p14="http://schemas.microsoft.com/office/powerpoint/2010/main" val="1895463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t>03</a:t>
            </a:r>
            <a:endParaRPr lang="zh-TW" altLang="en-US" sz="4400" b="1" dirty="0"/>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1638334" cy="769441"/>
          </a:xfrm>
          <a:prstGeom prst="rect">
            <a:avLst/>
          </a:prstGeom>
          <a:noFill/>
        </p:spPr>
        <p:txBody>
          <a:bodyPr wrap="none" rtlCol="0">
            <a:spAutoFit/>
          </a:bodyPr>
          <a:lstStyle/>
          <a:p>
            <a:r>
              <a:rPr lang="en-US" altLang="zh-TW" sz="4400" b="1" dirty="0"/>
              <a:t>Result</a:t>
            </a:r>
            <a:endParaRPr lang="zh-TW" altLang="en-US" sz="4400" b="1" dirty="0"/>
          </a:p>
        </p:txBody>
      </p:sp>
      <p:sp>
        <p:nvSpPr>
          <p:cNvPr id="8" name="文字方塊 7">
            <a:extLst>
              <a:ext uri="{FF2B5EF4-FFF2-40B4-BE49-F238E27FC236}">
                <a16:creationId xmlns:a16="http://schemas.microsoft.com/office/drawing/2014/main" id="{9A582E49-1619-4105-A76A-A3199D2E8BC0}"/>
              </a:ext>
            </a:extLst>
          </p:cNvPr>
          <p:cNvSpPr txBox="1"/>
          <p:nvPr/>
        </p:nvSpPr>
        <p:spPr>
          <a:xfrm>
            <a:off x="3076542" y="323560"/>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主觀評價</a:t>
            </a:r>
          </a:p>
        </p:txBody>
      </p:sp>
      <p:pic>
        <p:nvPicPr>
          <p:cNvPr id="4098" name="Picture 2" descr="https://ars.els-cdn.com/content/image/1-s2.0-S0001457522001555-gr8.jpg">
            <a:extLst>
              <a:ext uri="{FF2B5EF4-FFF2-40B4-BE49-F238E27FC236}">
                <a16:creationId xmlns:a16="http://schemas.microsoft.com/office/drawing/2014/main" id="{DBABAEE0-17A4-4978-A958-3C925A440F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3579" y="1482302"/>
            <a:ext cx="5163081" cy="2690812"/>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a:extLst>
              <a:ext uri="{FF2B5EF4-FFF2-40B4-BE49-F238E27FC236}">
                <a16:creationId xmlns:a16="http://schemas.microsoft.com/office/drawing/2014/main" id="{1765CB38-58A2-4B2D-832A-2491E1223796}"/>
              </a:ext>
            </a:extLst>
          </p:cNvPr>
          <p:cNvSpPr txBox="1"/>
          <p:nvPr/>
        </p:nvSpPr>
        <p:spPr>
          <a:xfrm>
            <a:off x="912989" y="1646330"/>
            <a:ext cx="4865434" cy="2794483"/>
          </a:xfrm>
          <a:prstGeom prst="rect">
            <a:avLst/>
          </a:prstGeom>
          <a:noFill/>
        </p:spPr>
        <p:txBody>
          <a:bodyPr wrap="non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理解 </a:t>
            </a:r>
            <a:r>
              <a:rPr lang="en-US" altLang="zh-TW" sz="2400" dirty="0">
                <a:latin typeface="微軟正黑體" panose="020B0604030504040204" pitchFamily="34" charset="-120"/>
                <a:ea typeface="微軟正黑體" panose="020B0604030504040204" pitchFamily="34" charset="-120"/>
              </a:rPr>
              <a:t>: </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F(3,159) = 2.74 , p &lt; 0.05</a:t>
            </a:r>
          </a:p>
          <a:p>
            <a:pPr>
              <a:lnSpc>
                <a:spcPct val="150000"/>
              </a:lnSpc>
            </a:pPr>
            <a:r>
              <a:rPr lang="zh-TW" altLang="en-US" sz="2400" dirty="0">
                <a:latin typeface="微軟正黑體" panose="020B0604030504040204" pitchFamily="34" charset="-120"/>
                <a:ea typeface="微軟正黑體" panose="020B0604030504040204" pitchFamily="34" charset="-120"/>
              </a:rPr>
              <a:t>信任度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F(3,159) = 6.18 , p &lt; 0.01</a:t>
            </a:r>
          </a:p>
          <a:p>
            <a:pPr>
              <a:lnSpc>
                <a:spcPct val="150000"/>
              </a:lnSpc>
            </a:pPr>
            <a:r>
              <a:rPr lang="zh-TW" altLang="en-US" sz="2400" dirty="0">
                <a:latin typeface="微軟正黑體" panose="020B0604030504040204" pitchFamily="34" charset="-120"/>
                <a:ea typeface="微軟正黑體" panose="020B0604030504040204" pitchFamily="34" charset="-120"/>
              </a:rPr>
              <a:t>接受度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F(3,159) = 5.22 , p &lt; 0.01</a:t>
            </a:r>
          </a:p>
          <a:p>
            <a:pPr>
              <a:lnSpc>
                <a:spcPct val="150000"/>
              </a:lnSpc>
            </a:pPr>
            <a:r>
              <a:rPr lang="zh-TW" altLang="en-US" sz="2400" dirty="0">
                <a:latin typeface="微軟正黑體" panose="020B0604030504040204" pitchFamily="34" charset="-120"/>
                <a:ea typeface="微軟正黑體" panose="020B0604030504040204" pitchFamily="34" charset="-120"/>
              </a:rPr>
              <a:t>可控性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F(3,159) = 2.69 , p &lt; 0.05</a:t>
            </a:r>
          </a:p>
          <a:p>
            <a:pPr>
              <a:lnSpc>
                <a:spcPct val="150000"/>
              </a:lnSpc>
            </a:pPr>
            <a:r>
              <a:rPr lang="zh-TW" altLang="en-US" sz="2400" dirty="0">
                <a:latin typeface="微軟正黑體" panose="020B0604030504040204" pitchFamily="34" charset="-120"/>
                <a:ea typeface="微軟正黑體" panose="020B0604030504040204" pitchFamily="34" charset="-120"/>
              </a:rPr>
              <a:t>注意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F(3,159) = 0.11 , p = 0.95</a:t>
            </a:r>
            <a:endParaRPr lang="zh-TW" altLang="en-US" sz="2400" dirty="0">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0E48B158-B8D9-4B75-BB81-CCE964D6E01D}"/>
              </a:ext>
            </a:extLst>
          </p:cNvPr>
          <p:cNvSpPr txBox="1"/>
          <p:nvPr/>
        </p:nvSpPr>
        <p:spPr>
          <a:xfrm>
            <a:off x="904443" y="4709122"/>
            <a:ext cx="8090676" cy="461665"/>
          </a:xfrm>
          <a:prstGeom prst="rect">
            <a:avLst/>
          </a:prstGeom>
          <a:noFill/>
        </p:spPr>
        <p:txBody>
          <a:bodyPr wrap="none" rtlCol="0">
            <a:spAutoFit/>
          </a:bodyPr>
          <a:lstStyle/>
          <a:p>
            <a:pPr marL="342900" indent="-342900">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總體而言，駕駛員最喜歡 </a:t>
            </a:r>
            <a:r>
              <a:rPr lang="en-US" altLang="zh-TW" sz="2400" dirty="0">
                <a:latin typeface="微軟正黑體" panose="020B0604030504040204" pitchFamily="34" charset="-120"/>
                <a:ea typeface="微軟正黑體" panose="020B0604030504040204" pitchFamily="34" charset="-120"/>
              </a:rPr>
              <a:t>ADS-1</a:t>
            </a:r>
            <a:r>
              <a:rPr lang="zh-TW" altLang="en-US" sz="2400" dirty="0">
                <a:latin typeface="微軟正黑體" panose="020B0604030504040204" pitchFamily="34" charset="-120"/>
                <a:ea typeface="微軟正黑體" panose="020B0604030504040204" pitchFamily="34" charset="-120"/>
              </a:rPr>
              <a:t>，而</a:t>
            </a:r>
            <a:r>
              <a:rPr lang="en-US" altLang="zh-TW" sz="2400" dirty="0">
                <a:latin typeface="微軟正黑體" panose="020B0604030504040204" pitchFamily="34" charset="-120"/>
                <a:ea typeface="微軟正黑體" panose="020B0604030504040204" pitchFamily="34" charset="-120"/>
              </a:rPr>
              <a:t>ADS-4 </a:t>
            </a:r>
            <a:r>
              <a:rPr lang="zh-TW" altLang="en-US" sz="2400" dirty="0">
                <a:latin typeface="微軟正黑體" panose="020B0604030504040204" pitchFamily="34" charset="-120"/>
                <a:ea typeface="微軟正黑體" panose="020B0604030504040204" pitchFamily="34" charset="-120"/>
              </a:rPr>
              <a:t>的評分最低</a:t>
            </a:r>
          </a:p>
        </p:txBody>
      </p:sp>
    </p:spTree>
    <p:extLst>
      <p:ext uri="{BB962C8B-B14F-4D97-AF65-F5344CB8AC3E}">
        <p14:creationId xmlns:p14="http://schemas.microsoft.com/office/powerpoint/2010/main" val="319766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t>04</a:t>
            </a:r>
            <a:endParaRPr lang="zh-TW" altLang="en-US" sz="4400" b="1" dirty="0"/>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2634054" cy="769441"/>
          </a:xfrm>
          <a:prstGeom prst="rect">
            <a:avLst/>
          </a:prstGeom>
          <a:noFill/>
        </p:spPr>
        <p:txBody>
          <a:bodyPr wrap="none" rtlCol="0">
            <a:spAutoFit/>
          </a:bodyPr>
          <a:lstStyle/>
          <a:p>
            <a:r>
              <a:rPr lang="en-US" altLang="zh-TW" sz="4400" b="1" dirty="0"/>
              <a:t>Discussion</a:t>
            </a:r>
            <a:endParaRPr lang="zh-TW" altLang="en-US" sz="4400" b="1" dirty="0"/>
          </a:p>
        </p:txBody>
      </p:sp>
      <p:sp>
        <p:nvSpPr>
          <p:cNvPr id="4" name="文字方塊 3">
            <a:extLst>
              <a:ext uri="{FF2B5EF4-FFF2-40B4-BE49-F238E27FC236}">
                <a16:creationId xmlns:a16="http://schemas.microsoft.com/office/drawing/2014/main" id="{4D343A40-89D0-4322-A54C-1A70129EE48A}"/>
              </a:ext>
            </a:extLst>
          </p:cNvPr>
          <p:cNvSpPr txBox="1"/>
          <p:nvPr/>
        </p:nvSpPr>
        <p:spPr>
          <a:xfrm>
            <a:off x="293914" y="1350600"/>
            <a:ext cx="11604171" cy="390247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研究觀察表明，在自動駕駛過程中，駕駛員和</a:t>
            </a:r>
            <a:r>
              <a:rPr lang="en-US" altLang="zh-TW" sz="2400" dirty="0">
                <a:latin typeface="微軟正黑體" panose="020B0604030504040204" pitchFamily="34" charset="-12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之間共享決策和控制可以顯著提高駕駛員的參與度和對周圍交通的觀察</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研究觀察結果，在</a:t>
            </a:r>
            <a:r>
              <a:rPr lang="en-US" altLang="zh-TW" sz="2400" dirty="0">
                <a:latin typeface="微軟正黑體" panose="020B0604030504040204" pitchFamily="34" charset="-120"/>
                <a:ea typeface="微軟正黑體" panose="020B0604030504040204" pitchFamily="34" charset="-120"/>
              </a:rPr>
              <a:t>ADS-3</a:t>
            </a:r>
            <a:r>
              <a:rPr lang="zh-TW" altLang="en-US" sz="2400" dirty="0">
                <a:latin typeface="微軟正黑體" panose="020B0604030504040204" pitchFamily="34" charset="-120"/>
                <a:ea typeface="微軟正黑體" panose="020B0604030504040204" pitchFamily="34" charset="-120"/>
              </a:rPr>
              <a:t>下駕駛員實現最佳的參與度、最長的自動駕駛時間、最少的控制轉換，表明使用</a:t>
            </a:r>
            <a:r>
              <a:rPr lang="en-US" altLang="zh-TW" sz="2400" dirty="0">
                <a:latin typeface="微軟正黑體" panose="020B0604030504040204" pitchFamily="34" charset="-120"/>
                <a:ea typeface="微軟正黑體" panose="020B0604030504040204" pitchFamily="34" charset="-120"/>
              </a:rPr>
              <a:t>RTE</a:t>
            </a:r>
            <a:r>
              <a:rPr lang="zh-TW" altLang="en-US" sz="2400" dirty="0">
                <a:latin typeface="微軟正黑體" panose="020B0604030504040204" pitchFamily="34" charset="-120"/>
                <a:ea typeface="微軟正黑體" panose="020B0604030504040204" pitchFamily="34" charset="-120"/>
              </a:rPr>
              <a:t>的有效性</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主觀的調查駕駛員喜歡</a:t>
            </a:r>
            <a:r>
              <a:rPr lang="en-US" altLang="zh-TW" sz="2400" dirty="0">
                <a:latin typeface="微軟正黑體" panose="020B0604030504040204" pitchFamily="34" charset="-120"/>
                <a:ea typeface="微軟正黑體" panose="020B0604030504040204" pitchFamily="34" charset="-120"/>
              </a:rPr>
              <a:t>ADS-1</a:t>
            </a:r>
            <a:r>
              <a:rPr lang="zh-TW" altLang="en-US" sz="2400" dirty="0">
                <a:latin typeface="微軟正黑體" panose="020B0604030504040204" pitchFamily="34" charset="-120"/>
                <a:ea typeface="微軟正黑體" panose="020B0604030504040204" pitchFamily="34" charset="-120"/>
              </a:rPr>
              <a:t>，但客觀數據表明</a:t>
            </a:r>
            <a:r>
              <a:rPr lang="en-US" altLang="zh-TW" sz="2400" dirty="0">
                <a:latin typeface="微軟正黑體" panose="020B0604030504040204" pitchFamily="34" charset="-120"/>
                <a:ea typeface="微軟正黑體" panose="020B0604030504040204" pitchFamily="34" charset="-120"/>
              </a:rPr>
              <a:t>ADS-3</a:t>
            </a:r>
            <a:r>
              <a:rPr lang="zh-TW" altLang="en-US" sz="2400" dirty="0">
                <a:latin typeface="微軟正黑體" panose="020B0604030504040204" pitchFamily="34" charset="-120"/>
                <a:ea typeface="微軟正黑體" panose="020B0604030504040204" pitchFamily="34" charset="-120"/>
              </a:rPr>
              <a:t>實現最佳的控制和反應時間</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實驗結果表明，以人為中心的系統設計雖然可以改善駕駛員與</a:t>
            </a:r>
            <a:r>
              <a:rPr lang="en-US" altLang="zh-TW" sz="2400" dirty="0">
                <a:latin typeface="微軟正黑體" panose="020B0604030504040204" pitchFamily="34" charset="-12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之間的交互，案也會降低安全性並給與</a:t>
            </a:r>
            <a:r>
              <a:rPr lang="en-US" altLang="zh-TW" sz="2400" dirty="0">
                <a:latin typeface="微軟正黑體" panose="020B0604030504040204" pitchFamily="34" charset="-12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交互的用戶帶來不適</a:t>
            </a:r>
          </a:p>
        </p:txBody>
      </p:sp>
    </p:spTree>
    <p:extLst>
      <p:ext uri="{BB962C8B-B14F-4D97-AF65-F5344CB8AC3E}">
        <p14:creationId xmlns:p14="http://schemas.microsoft.com/office/powerpoint/2010/main" val="1026361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0C1731A-48F1-4D06-9DFB-C62A266943D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3" name="矩形 2">
            <a:extLst>
              <a:ext uri="{FF2B5EF4-FFF2-40B4-BE49-F238E27FC236}">
                <a16:creationId xmlns:a16="http://schemas.microsoft.com/office/drawing/2014/main" id="{41D70150-D33B-4E29-925A-3546E89ACE32}"/>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2CA2D3BB-8176-4B89-8340-C7EC35174379}"/>
              </a:ext>
            </a:extLst>
          </p:cNvPr>
          <p:cNvSpPr txBox="1"/>
          <p:nvPr/>
        </p:nvSpPr>
        <p:spPr>
          <a:xfrm>
            <a:off x="157654" y="169673"/>
            <a:ext cx="755335" cy="769441"/>
          </a:xfrm>
          <a:prstGeom prst="rect">
            <a:avLst/>
          </a:prstGeom>
          <a:noFill/>
        </p:spPr>
        <p:txBody>
          <a:bodyPr wrap="none" rtlCol="0">
            <a:spAutoFit/>
          </a:bodyPr>
          <a:lstStyle/>
          <a:p>
            <a:r>
              <a:rPr lang="en-US" altLang="zh-TW" sz="4400" b="1" dirty="0"/>
              <a:t>05</a:t>
            </a:r>
            <a:endParaRPr lang="zh-TW" altLang="en-US" sz="4400" b="1" dirty="0"/>
          </a:p>
        </p:txBody>
      </p:sp>
      <p:sp>
        <p:nvSpPr>
          <p:cNvPr id="7" name="文字方塊 6">
            <a:extLst>
              <a:ext uri="{FF2B5EF4-FFF2-40B4-BE49-F238E27FC236}">
                <a16:creationId xmlns:a16="http://schemas.microsoft.com/office/drawing/2014/main" id="{6CF4D02A-C8AC-4A49-930E-E7EE9FB3050A}"/>
              </a:ext>
            </a:extLst>
          </p:cNvPr>
          <p:cNvSpPr txBox="1"/>
          <p:nvPr/>
        </p:nvSpPr>
        <p:spPr>
          <a:xfrm>
            <a:off x="1301947" y="172273"/>
            <a:ext cx="2733441" cy="769441"/>
          </a:xfrm>
          <a:prstGeom prst="rect">
            <a:avLst/>
          </a:prstGeom>
          <a:noFill/>
        </p:spPr>
        <p:txBody>
          <a:bodyPr wrap="none" rtlCol="0">
            <a:spAutoFit/>
          </a:bodyPr>
          <a:lstStyle/>
          <a:p>
            <a:r>
              <a:rPr lang="en-US" altLang="zh-TW" sz="4400" b="1" dirty="0"/>
              <a:t>Conclusion</a:t>
            </a:r>
            <a:endParaRPr lang="zh-TW" altLang="en-US" sz="4400" b="1" dirty="0"/>
          </a:p>
        </p:txBody>
      </p:sp>
      <p:sp>
        <p:nvSpPr>
          <p:cNvPr id="4" name="文字方塊 3">
            <a:extLst>
              <a:ext uri="{FF2B5EF4-FFF2-40B4-BE49-F238E27FC236}">
                <a16:creationId xmlns:a16="http://schemas.microsoft.com/office/drawing/2014/main" id="{C2D9A81B-5F84-4D8F-9B3E-52DAD3BEA33A}"/>
              </a:ext>
            </a:extLst>
          </p:cNvPr>
          <p:cNvSpPr txBox="1"/>
          <p:nvPr/>
        </p:nvSpPr>
        <p:spPr>
          <a:xfrm>
            <a:off x="704850" y="1378021"/>
            <a:ext cx="10972800" cy="390247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該實驗的結果表明，對駕駛員決策和控制的支持顯著降低了對系統狀態變化和交通干擾的感知反應時間</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主觀評估顯示，駕駛員更喜歡和信任侵入性較小的系統</a:t>
            </a:r>
            <a:r>
              <a:rPr lang="en-US" altLang="zh-TW" sz="2400" dirty="0">
                <a:latin typeface="微軟正黑體" panose="020B0604030504040204" pitchFamily="34" charset="-120"/>
                <a:ea typeface="微軟正黑體" panose="020B0604030504040204" pitchFamily="34" charset="-120"/>
              </a:rPr>
              <a:t>(ADS-1</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ADS-2)</a:t>
            </a:r>
            <a:r>
              <a:rPr lang="zh-TW" altLang="en-US" sz="2400" dirty="0">
                <a:latin typeface="微軟正黑體" panose="020B0604030504040204" pitchFamily="34" charset="-120"/>
                <a:ea typeface="微軟正黑體" panose="020B0604030504040204" pitchFamily="34" charset="-120"/>
              </a:rPr>
              <a:t>，但駕駛員對於</a:t>
            </a:r>
            <a:r>
              <a:rPr lang="en-US" altLang="zh-TW" sz="2400" dirty="0">
                <a:latin typeface="微軟正黑體" panose="020B0604030504040204" pitchFamily="34" charset="-120"/>
                <a:ea typeface="微軟正黑體" panose="020B0604030504040204" pitchFamily="34" charset="-120"/>
              </a:rPr>
              <a:t>ADS-3</a:t>
            </a:r>
            <a:r>
              <a:rPr lang="zh-TW" altLang="en-US" sz="2400" dirty="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ADS-4</a:t>
            </a:r>
            <a:r>
              <a:rPr lang="zh-TW" altLang="en-US" sz="2400" dirty="0">
                <a:latin typeface="微軟正黑體" panose="020B0604030504040204" pitchFamily="34" charset="-120"/>
                <a:ea typeface="微軟正黑體" panose="020B0604030504040204" pitchFamily="34" charset="-120"/>
              </a:rPr>
              <a:t>的理解有所降低，對自動駕駛的參與程度較小</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這項實驗有助於深入瞭解合作</a:t>
            </a:r>
            <a:r>
              <a:rPr lang="en-US" altLang="zh-TW" sz="2400" dirty="0">
                <a:latin typeface="微軟正黑體" panose="020B0604030504040204" pitchFamily="34" charset="-120"/>
                <a:ea typeface="微軟正黑體" panose="020B0604030504040204" pitchFamily="34" charset="-120"/>
              </a:rPr>
              <a:t>HMI</a:t>
            </a:r>
            <a:r>
              <a:rPr lang="zh-TW" altLang="en-US" sz="2400" dirty="0">
                <a:latin typeface="微軟正黑體" panose="020B0604030504040204" pitchFamily="34" charset="-120"/>
                <a:ea typeface="微軟正黑體" panose="020B0604030504040204" pitchFamily="34" charset="-120"/>
              </a:rPr>
              <a:t>在改善駕駛員與自動車輛交互方面的重要性，但因實驗期間不是每位駕駛員都使用過自動駕駛的經驗，因此無法預測未來駕駛員長期使用自動駕駛的狀況為何，這需更進一步調查</a:t>
            </a:r>
          </a:p>
        </p:txBody>
      </p:sp>
    </p:spTree>
    <p:extLst>
      <p:ext uri="{BB962C8B-B14F-4D97-AF65-F5344CB8AC3E}">
        <p14:creationId xmlns:p14="http://schemas.microsoft.com/office/powerpoint/2010/main" val="4181720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a:extLst>
              <a:ext uri="{FF2B5EF4-FFF2-40B4-BE49-F238E27FC236}">
                <a16:creationId xmlns:a16="http://schemas.microsoft.com/office/drawing/2014/main" id="{546001A1-81E3-416D-95F8-897A0A9A6329}"/>
              </a:ext>
            </a:extLst>
          </p:cNvPr>
          <p:cNvGrpSpPr/>
          <p:nvPr/>
        </p:nvGrpSpPr>
        <p:grpSpPr>
          <a:xfrm rot="187545">
            <a:off x="548057" y="670231"/>
            <a:ext cx="11056581" cy="5657897"/>
            <a:chOff x="715735" y="406400"/>
            <a:chExt cx="10666456" cy="6478023"/>
          </a:xfrm>
        </p:grpSpPr>
        <p:sp>
          <p:nvSpPr>
            <p:cNvPr id="4" name="矩形 3">
              <a:extLst>
                <a:ext uri="{FF2B5EF4-FFF2-40B4-BE49-F238E27FC236}">
                  <a16:creationId xmlns:a16="http://schemas.microsoft.com/office/drawing/2014/main" id="{438538AA-F289-433C-860F-71A3BBE785EF}"/>
                </a:ext>
              </a:extLst>
            </p:cNvPr>
            <p:cNvSpPr/>
            <p:nvPr/>
          </p:nvSpPr>
          <p:spPr>
            <a:xfrm rot="21441395">
              <a:off x="715735" y="522790"/>
              <a:ext cx="10567451" cy="6361633"/>
            </a:xfrm>
            <a:prstGeom prst="rect">
              <a:avLst/>
            </a:prstGeom>
            <a:solidFill>
              <a:schemeClr val="bg1"/>
            </a:solidFill>
            <a:ln w="127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3" name="矩形 2">
              <a:extLst>
                <a:ext uri="{FF2B5EF4-FFF2-40B4-BE49-F238E27FC236}">
                  <a16:creationId xmlns:a16="http://schemas.microsoft.com/office/drawing/2014/main" id="{6D438D45-8A04-402B-B430-EB5E4A5E0BF3}"/>
                </a:ext>
              </a:extLst>
            </p:cNvPr>
            <p:cNvSpPr/>
            <p:nvPr/>
          </p:nvSpPr>
          <p:spPr>
            <a:xfrm>
              <a:off x="1081984" y="406400"/>
              <a:ext cx="10300207" cy="6134600"/>
            </a:xfrm>
            <a:prstGeom prst="rect">
              <a:avLst/>
            </a:prstGeom>
            <a:noFill/>
            <a:ln w="1270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grpSp>
      <p:sp>
        <p:nvSpPr>
          <p:cNvPr id="5" name="文字方塊 4">
            <a:extLst>
              <a:ext uri="{FF2B5EF4-FFF2-40B4-BE49-F238E27FC236}">
                <a16:creationId xmlns:a16="http://schemas.microsoft.com/office/drawing/2014/main" id="{993157FC-4799-4F98-BD75-5BA6E799FBAE}"/>
              </a:ext>
            </a:extLst>
          </p:cNvPr>
          <p:cNvSpPr txBox="1"/>
          <p:nvPr/>
        </p:nvSpPr>
        <p:spPr>
          <a:xfrm>
            <a:off x="1572992" y="3044280"/>
            <a:ext cx="9402146" cy="769441"/>
          </a:xfrm>
          <a:prstGeom prst="rect">
            <a:avLst/>
          </a:prstGeom>
          <a:noFill/>
        </p:spPr>
        <p:txBody>
          <a:bodyPr wrap="square" rtlCol="0">
            <a:spAutoFit/>
          </a:bodyPr>
          <a:lstStyle/>
          <a:p>
            <a:pPr algn="ctr"/>
            <a:r>
              <a:rPr lang="en-US" altLang="zh-TW" sz="4400" b="1" dirty="0"/>
              <a:t>THANK</a:t>
            </a:r>
            <a:r>
              <a:rPr lang="zh-TW" altLang="en-US" sz="4400" b="1" dirty="0"/>
              <a:t> </a:t>
            </a:r>
            <a:r>
              <a:rPr lang="en-US" altLang="zh-TW" sz="4400" b="1" dirty="0"/>
              <a:t>YOU</a:t>
            </a:r>
            <a:endParaRPr lang="zh-TW" altLang="en-US" sz="4400" b="1" dirty="0"/>
          </a:p>
        </p:txBody>
      </p:sp>
    </p:spTree>
    <p:extLst>
      <p:ext uri="{BB962C8B-B14F-4D97-AF65-F5344CB8AC3E}">
        <p14:creationId xmlns:p14="http://schemas.microsoft.com/office/powerpoint/2010/main" val="3448089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7D2719A4-A2E8-471B-9257-A2073B5ACE75}"/>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05D96303-42F3-41DE-A3D2-C870EBA0DE2D}"/>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4" name="文字方塊 3">
            <a:extLst>
              <a:ext uri="{FF2B5EF4-FFF2-40B4-BE49-F238E27FC236}">
                <a16:creationId xmlns:a16="http://schemas.microsoft.com/office/drawing/2014/main" id="{9DE2FEB6-433B-4102-A709-94EBF96E42B7}"/>
              </a:ext>
            </a:extLst>
          </p:cNvPr>
          <p:cNvSpPr txBox="1"/>
          <p:nvPr/>
        </p:nvSpPr>
        <p:spPr>
          <a:xfrm>
            <a:off x="157654" y="169673"/>
            <a:ext cx="755335" cy="769441"/>
          </a:xfrm>
          <a:prstGeom prst="rect">
            <a:avLst/>
          </a:prstGeom>
          <a:noFill/>
        </p:spPr>
        <p:txBody>
          <a:bodyPr wrap="none" rtlCol="0">
            <a:spAutoFit/>
          </a:bodyPr>
          <a:lstStyle/>
          <a:p>
            <a:r>
              <a:rPr lang="en-US" altLang="zh-TW" sz="4400" b="1" dirty="0"/>
              <a:t>01</a:t>
            </a:r>
            <a:endParaRPr lang="zh-TW" altLang="en-US" sz="4400" b="1" dirty="0"/>
          </a:p>
        </p:txBody>
      </p:sp>
      <p:sp>
        <p:nvSpPr>
          <p:cNvPr id="5" name="文字方塊 4">
            <a:extLst>
              <a:ext uri="{FF2B5EF4-FFF2-40B4-BE49-F238E27FC236}">
                <a16:creationId xmlns:a16="http://schemas.microsoft.com/office/drawing/2014/main" id="{11CB1DC9-AF51-4596-B1A2-E1629BB5104F}"/>
              </a:ext>
            </a:extLst>
          </p:cNvPr>
          <p:cNvSpPr txBox="1"/>
          <p:nvPr/>
        </p:nvSpPr>
        <p:spPr>
          <a:xfrm>
            <a:off x="1301947" y="172273"/>
            <a:ext cx="3106043" cy="769441"/>
          </a:xfrm>
          <a:prstGeom prst="rect">
            <a:avLst/>
          </a:prstGeom>
          <a:noFill/>
        </p:spPr>
        <p:txBody>
          <a:bodyPr wrap="none" rtlCol="0">
            <a:spAutoFit/>
          </a:bodyPr>
          <a:lstStyle/>
          <a:p>
            <a:r>
              <a:rPr lang="en-US" altLang="zh-TW" sz="4400" b="1" dirty="0"/>
              <a:t>Introduction</a:t>
            </a:r>
            <a:endParaRPr lang="zh-TW" altLang="en-US" sz="4400" b="1" dirty="0"/>
          </a:p>
        </p:txBody>
      </p:sp>
      <p:sp>
        <p:nvSpPr>
          <p:cNvPr id="6" name="文字方塊 5">
            <a:extLst>
              <a:ext uri="{FF2B5EF4-FFF2-40B4-BE49-F238E27FC236}">
                <a16:creationId xmlns:a16="http://schemas.microsoft.com/office/drawing/2014/main" id="{A5D4B33B-0C9F-4CC4-9F12-76BDFE5B6A0D}"/>
              </a:ext>
            </a:extLst>
          </p:cNvPr>
          <p:cNvSpPr txBox="1"/>
          <p:nvPr/>
        </p:nvSpPr>
        <p:spPr>
          <a:xfrm>
            <a:off x="769258" y="1582518"/>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研究目的</a:t>
            </a:r>
          </a:p>
        </p:txBody>
      </p:sp>
      <p:sp>
        <p:nvSpPr>
          <p:cNvPr id="7" name="文字方塊 6">
            <a:extLst>
              <a:ext uri="{FF2B5EF4-FFF2-40B4-BE49-F238E27FC236}">
                <a16:creationId xmlns:a16="http://schemas.microsoft.com/office/drawing/2014/main" id="{F28121E2-1A0B-491B-93CC-F7E5F1A793DD}"/>
              </a:ext>
            </a:extLst>
          </p:cNvPr>
          <p:cNvSpPr txBox="1"/>
          <p:nvPr/>
        </p:nvSpPr>
        <p:spPr>
          <a:xfrm>
            <a:off x="522514" y="2044183"/>
            <a:ext cx="11375571" cy="2794483"/>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結合以人為中心的自動化和</a:t>
            </a:r>
            <a:r>
              <a:rPr lang="en-US" altLang="zh-TW" sz="2400" dirty="0">
                <a:latin typeface="微軟正黑體" panose="020B0604030504040204" pitchFamily="34" charset="-120"/>
                <a:ea typeface="微軟正黑體" panose="020B0604030504040204" pitchFamily="34" charset="-120"/>
              </a:rPr>
              <a:t>LOA</a:t>
            </a:r>
            <a:r>
              <a:rPr lang="zh-TW" altLang="en-US" sz="2400" dirty="0">
                <a:latin typeface="微軟正黑體" panose="020B0604030504040204" pitchFamily="34" charset="-120"/>
                <a:ea typeface="微軟正黑體" panose="020B0604030504040204" pitchFamily="34" charset="-120"/>
              </a:rPr>
              <a:t>的概念，自動駕駛系統設計了一個合作</a:t>
            </a:r>
            <a:r>
              <a:rPr lang="en-US" altLang="zh-TW" sz="2400" dirty="0">
                <a:latin typeface="微軟正黑體" panose="020B0604030504040204" pitchFamily="34" charset="-120"/>
                <a:ea typeface="微軟正黑體" panose="020B0604030504040204" pitchFamily="34" charset="-120"/>
              </a:rPr>
              <a:t>HMI</a:t>
            </a: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提出一種合作式人機介面，以支持駕駛員的決策和控制</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駕駛員對合作式人機介面的自動駕駛系統</a:t>
            </a:r>
            <a:r>
              <a:rPr lang="en-US" altLang="zh-TW" sz="2400" dirty="0">
                <a:ea typeface="微軟正黑體" panose="020B0604030504040204" pitchFamily="34" charset="-120"/>
              </a:rPr>
              <a:t>(ADS)</a:t>
            </a:r>
            <a:r>
              <a:rPr lang="zh-TW" altLang="en-US" sz="2400" dirty="0">
                <a:latin typeface="微軟正黑體" panose="020B0604030504040204" pitchFamily="34" charset="-120"/>
                <a:ea typeface="微軟正黑體" panose="020B0604030504040204" pitchFamily="34" charset="-120"/>
              </a:rPr>
              <a:t>的信任和交互影響</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以人為本的</a:t>
            </a:r>
            <a:r>
              <a:rPr lang="en-US" altLang="zh-TW" sz="2400" dirty="0">
                <a:ea typeface="微軟正黑體" panose="020B0604030504040204" pitchFamily="34" charset="-120"/>
              </a:rPr>
              <a:t>HMI</a:t>
            </a:r>
            <a:r>
              <a:rPr lang="zh-TW" altLang="en-US" sz="2400" dirty="0">
                <a:latin typeface="微軟正黑體" panose="020B0604030504040204" pitchFamily="34" charset="-120"/>
                <a:ea typeface="微軟正黑體" panose="020B0604030504040204" pitchFamily="34" charset="-120"/>
              </a:rPr>
              <a:t>，以支持駕駛員對道路的關注和對自動化的理解，從而減少有條件的自動駕駛過程中對人干預的需求</a:t>
            </a:r>
          </a:p>
        </p:txBody>
      </p:sp>
      <p:pic>
        <p:nvPicPr>
          <p:cNvPr id="8" name="圖片 7">
            <a:extLst>
              <a:ext uri="{FF2B5EF4-FFF2-40B4-BE49-F238E27FC236}">
                <a16:creationId xmlns:a16="http://schemas.microsoft.com/office/drawing/2014/main" id="{379C5F2D-4406-411B-B089-0E201074B3CE}"/>
              </a:ext>
            </a:extLst>
          </p:cNvPr>
          <p:cNvPicPr>
            <a:picLocks noChangeAspect="1"/>
          </p:cNvPicPr>
          <p:nvPr/>
        </p:nvPicPr>
        <p:blipFill>
          <a:blip r:embed="rId2"/>
          <a:stretch>
            <a:fillRect/>
          </a:stretch>
        </p:blipFill>
        <p:spPr>
          <a:xfrm>
            <a:off x="6040209" y="4572000"/>
            <a:ext cx="6086475" cy="2286000"/>
          </a:xfrm>
          <a:prstGeom prst="rect">
            <a:avLst/>
          </a:prstGeom>
        </p:spPr>
      </p:pic>
    </p:spTree>
    <p:extLst>
      <p:ext uri="{BB962C8B-B14F-4D97-AF65-F5344CB8AC3E}">
        <p14:creationId xmlns:p14="http://schemas.microsoft.com/office/powerpoint/2010/main" val="3591172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44DA468F-D814-4487-AEDA-AF25ECEA0DF0}"/>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507A07C2-9907-4179-8CCA-C2D7932E560F}"/>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4" name="文字方塊 3">
            <a:extLst>
              <a:ext uri="{FF2B5EF4-FFF2-40B4-BE49-F238E27FC236}">
                <a16:creationId xmlns:a16="http://schemas.microsoft.com/office/drawing/2014/main" id="{4337993B-5D0A-41FC-A07A-80C1A7E434FF}"/>
              </a:ext>
            </a:extLst>
          </p:cNvPr>
          <p:cNvSpPr txBox="1"/>
          <p:nvPr/>
        </p:nvSpPr>
        <p:spPr>
          <a:xfrm>
            <a:off x="157654" y="169673"/>
            <a:ext cx="755335" cy="769441"/>
          </a:xfrm>
          <a:prstGeom prst="rect">
            <a:avLst/>
          </a:prstGeom>
          <a:noFill/>
        </p:spPr>
        <p:txBody>
          <a:bodyPr wrap="none" rtlCol="0">
            <a:spAutoFit/>
          </a:bodyPr>
          <a:lstStyle/>
          <a:p>
            <a:r>
              <a:rPr lang="en-US" altLang="zh-TW" sz="4400" b="1" dirty="0"/>
              <a:t>01</a:t>
            </a:r>
            <a:endParaRPr lang="zh-TW" altLang="en-US" sz="4400" b="1" dirty="0"/>
          </a:p>
        </p:txBody>
      </p:sp>
      <p:sp>
        <p:nvSpPr>
          <p:cNvPr id="5" name="文字方塊 4">
            <a:extLst>
              <a:ext uri="{FF2B5EF4-FFF2-40B4-BE49-F238E27FC236}">
                <a16:creationId xmlns:a16="http://schemas.microsoft.com/office/drawing/2014/main" id="{8C27AB17-4EE4-413D-9A09-2E7455EF68A2}"/>
              </a:ext>
            </a:extLst>
          </p:cNvPr>
          <p:cNvSpPr txBox="1"/>
          <p:nvPr/>
        </p:nvSpPr>
        <p:spPr>
          <a:xfrm>
            <a:off x="1301947" y="172273"/>
            <a:ext cx="3106043" cy="769441"/>
          </a:xfrm>
          <a:prstGeom prst="rect">
            <a:avLst/>
          </a:prstGeom>
          <a:noFill/>
        </p:spPr>
        <p:txBody>
          <a:bodyPr wrap="none" rtlCol="0">
            <a:spAutoFit/>
          </a:bodyPr>
          <a:lstStyle/>
          <a:p>
            <a:r>
              <a:rPr lang="en-US" altLang="zh-TW" sz="4400" b="1" dirty="0"/>
              <a:t>Introduction</a:t>
            </a:r>
            <a:endParaRPr lang="zh-TW" altLang="en-US" sz="4400" b="1" dirty="0"/>
          </a:p>
        </p:txBody>
      </p:sp>
      <p:sp>
        <p:nvSpPr>
          <p:cNvPr id="6" name="文字方塊 5">
            <a:extLst>
              <a:ext uri="{FF2B5EF4-FFF2-40B4-BE49-F238E27FC236}">
                <a16:creationId xmlns:a16="http://schemas.microsoft.com/office/drawing/2014/main" id="{2916C7DD-6986-4D9A-977C-ACBC9CD04A39}"/>
              </a:ext>
            </a:extLst>
          </p:cNvPr>
          <p:cNvSpPr txBox="1"/>
          <p:nvPr/>
        </p:nvSpPr>
        <p:spPr>
          <a:xfrm>
            <a:off x="4540925" y="375200"/>
            <a:ext cx="3110147"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文獻探討</a:t>
            </a:r>
            <a:r>
              <a:rPr lang="en-US" altLang="zh-TW" sz="2400" b="1" u="sng" dirty="0">
                <a:latin typeface="微軟正黑體" panose="020B0604030504040204" pitchFamily="34" charset="-120"/>
                <a:ea typeface="微軟正黑體" panose="020B0604030504040204" pitchFamily="34" charset="-120"/>
              </a:rPr>
              <a:t>-</a:t>
            </a:r>
            <a:r>
              <a:rPr lang="en-US" altLang="zh-TW" sz="2400" b="1" u="sng" dirty="0">
                <a:ea typeface="微軟正黑體" panose="020B0604030504040204" pitchFamily="34" charset="-120"/>
              </a:rPr>
              <a:t>ADS</a:t>
            </a:r>
            <a:r>
              <a:rPr lang="zh-TW" altLang="en-US" sz="2400" b="1" u="sng" dirty="0">
                <a:latin typeface="微軟正黑體" panose="020B0604030504040204" pitchFamily="34" charset="-120"/>
                <a:ea typeface="微軟正黑體" panose="020B0604030504040204" pitchFamily="34" charset="-120"/>
              </a:rPr>
              <a:t>的優點</a:t>
            </a:r>
          </a:p>
        </p:txBody>
      </p:sp>
      <p:graphicFrame>
        <p:nvGraphicFramePr>
          <p:cNvPr id="7" name="表格 6">
            <a:extLst>
              <a:ext uri="{FF2B5EF4-FFF2-40B4-BE49-F238E27FC236}">
                <a16:creationId xmlns:a16="http://schemas.microsoft.com/office/drawing/2014/main" id="{10615CD4-E8DD-4F53-AD04-0B54119C611F}"/>
              </a:ext>
            </a:extLst>
          </p:cNvPr>
          <p:cNvGraphicFramePr>
            <a:graphicFrameLocks noGrp="1"/>
          </p:cNvGraphicFramePr>
          <p:nvPr>
            <p:extLst>
              <p:ext uri="{D42A27DB-BD31-4B8C-83A1-F6EECF244321}">
                <p14:modId xmlns:p14="http://schemas.microsoft.com/office/powerpoint/2010/main" val="3088601000"/>
              </p:ext>
            </p:extLst>
          </p:nvPr>
        </p:nvGraphicFramePr>
        <p:xfrm>
          <a:off x="411643" y="1447460"/>
          <a:ext cx="11368713" cy="4620516"/>
        </p:xfrm>
        <a:graphic>
          <a:graphicData uri="http://schemas.openxmlformats.org/drawingml/2006/table">
            <a:tbl>
              <a:tblPr firstRow="1" bandRow="1">
                <a:tableStyleId>{5C22544A-7EE6-4342-B048-85BDC9FD1C3A}</a:tableStyleId>
              </a:tblPr>
              <a:tblGrid>
                <a:gridCol w="2922107">
                  <a:extLst>
                    <a:ext uri="{9D8B030D-6E8A-4147-A177-3AD203B41FA5}">
                      <a16:colId xmlns:a16="http://schemas.microsoft.com/office/drawing/2014/main" val="3229303754"/>
                    </a:ext>
                  </a:extLst>
                </a:gridCol>
                <a:gridCol w="952499">
                  <a:extLst>
                    <a:ext uri="{9D8B030D-6E8A-4147-A177-3AD203B41FA5}">
                      <a16:colId xmlns:a16="http://schemas.microsoft.com/office/drawing/2014/main" val="3998559042"/>
                    </a:ext>
                  </a:extLst>
                </a:gridCol>
                <a:gridCol w="7494107">
                  <a:extLst>
                    <a:ext uri="{9D8B030D-6E8A-4147-A177-3AD203B41FA5}">
                      <a16:colId xmlns:a16="http://schemas.microsoft.com/office/drawing/2014/main" val="2428056322"/>
                    </a:ext>
                  </a:extLst>
                </a:gridCol>
              </a:tblGrid>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作者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年份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內容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27631339"/>
                  </a:ext>
                </a:extLst>
              </a:tr>
              <a:tr h="560769">
                <a:tc>
                  <a:txBody>
                    <a:bodyPr/>
                    <a:lstStyle/>
                    <a:p>
                      <a:r>
                        <a:rPr lang="en-US" altLang="zh-TW" sz="2400" dirty="0">
                          <a:solidFill>
                            <a:sysClr val="windowText" lastClr="000000"/>
                          </a:solidFill>
                          <a:latin typeface="+mn-lt"/>
                        </a:rPr>
                        <a:t>Fagnant , Kockelman</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2015</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nSpc>
                          <a:spcPct val="150000"/>
                        </a:lnSpc>
                      </a:pPr>
                      <a:r>
                        <a:rPr lang="zh-TW" altLang="en-US" sz="2400" dirty="0">
                          <a:solidFill>
                            <a:sysClr val="windowText" lastClr="000000"/>
                          </a:solidFill>
                          <a:latin typeface="微軟正黑體" panose="020B0604030504040204" pitchFamily="34" charset="-120"/>
                          <a:ea typeface="微軟正黑體" panose="020B0604030504040204" pitchFamily="34" charset="-120"/>
                        </a:rPr>
                        <a:t>自動駕駛系統</a:t>
                      </a:r>
                      <a:r>
                        <a:rPr lang="en-US" altLang="zh-TW" sz="2400" dirty="0">
                          <a:solidFill>
                            <a:sysClr val="windowText" lastClr="000000"/>
                          </a:solidFill>
                          <a:latin typeface="+mn-lt"/>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用於減少駕駛工作量並提高道路交通安全性和容量。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5042304"/>
                  </a:ext>
                </a:extLst>
              </a:tr>
              <a:tr h="560769">
                <a:tc>
                  <a:txBody>
                    <a:bodyPr/>
                    <a:lstStyle/>
                    <a:p>
                      <a:r>
                        <a:rPr lang="en-US" altLang="zh-TW" sz="2400" dirty="0">
                          <a:solidFill>
                            <a:sysClr val="windowText" lastClr="000000"/>
                          </a:solidFill>
                          <a:latin typeface="+mn-lt"/>
                        </a:rPr>
                        <a:t>Stapel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2019</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sz="2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2960548"/>
                  </a:ext>
                </a:extLst>
              </a:tr>
              <a:tr h="556726">
                <a:tc>
                  <a:txBody>
                    <a:bodyPr/>
                    <a:lstStyle/>
                    <a:p>
                      <a:r>
                        <a:rPr lang="en-US" altLang="zh-TW" sz="2400" dirty="0">
                          <a:solidFill>
                            <a:sysClr val="windowText" lastClr="000000"/>
                          </a:solidFill>
                          <a:latin typeface="+mn-lt"/>
                        </a:rPr>
                        <a:t>De Wintter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altLang="zh-TW" sz="2400" dirty="0">
                          <a:solidFill>
                            <a:sysClr val="windowText" lastClr="000000"/>
                          </a:solidFill>
                          <a:latin typeface="+mn-lt"/>
                        </a:rPr>
                        <a:t>2014</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3">
                  <a:txBody>
                    <a:bodyPr/>
                    <a:lstStyle/>
                    <a:p>
                      <a:pPr>
                        <a:lnSpc>
                          <a:spcPct val="150000"/>
                        </a:lnSpc>
                      </a:pPr>
                      <a:r>
                        <a:rPr lang="zh-TW" altLang="en-US" sz="2400" dirty="0">
                          <a:solidFill>
                            <a:sysClr val="windowText" lastClr="000000"/>
                          </a:solidFill>
                          <a:latin typeface="微軟正黑體" panose="020B0604030504040204" pitchFamily="34" charset="-120"/>
                          <a:ea typeface="微軟正黑體" panose="020B0604030504040204" pitchFamily="34" charset="-120"/>
                        </a:rPr>
                        <a:t>系統透過車道保持輔助和自適應巡航控制器來調節橫向和縱向車輛的運動，使駕駛員從繁瑣的控制任務中解脫。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01335285"/>
                  </a:ext>
                </a:extLst>
              </a:tr>
              <a:tr h="556726">
                <a:tc>
                  <a:txBody>
                    <a:bodyPr/>
                    <a:lstStyle/>
                    <a:p>
                      <a:r>
                        <a:rPr lang="en-US" altLang="zh-TW" sz="2400" dirty="0">
                          <a:solidFill>
                            <a:sysClr val="windowText" lastClr="000000"/>
                          </a:solidFill>
                          <a:latin typeface="+mn-lt"/>
                        </a:rPr>
                        <a:t>Reagan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altLang="zh-TW" sz="2400" dirty="0">
                          <a:solidFill>
                            <a:sysClr val="windowText" lastClr="000000"/>
                          </a:solidFill>
                          <a:latin typeface="+mn-lt"/>
                        </a:rPr>
                        <a:t>2017</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0944324"/>
                  </a:ext>
                </a:extLst>
              </a:tr>
              <a:tr h="556726">
                <a:tc>
                  <a:txBody>
                    <a:bodyPr/>
                    <a:lstStyle/>
                    <a:p>
                      <a:r>
                        <a:rPr lang="en-US" altLang="zh-TW" sz="2400" dirty="0">
                          <a:solidFill>
                            <a:sysClr val="windowText" lastClr="000000"/>
                          </a:solidFill>
                          <a:latin typeface="+mn-lt"/>
                        </a:rPr>
                        <a:t>Spiliopoulou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altLang="zh-TW" sz="2400" dirty="0">
                          <a:solidFill>
                            <a:sysClr val="windowText" lastClr="000000"/>
                          </a:solidFill>
                          <a:latin typeface="+mn-lt"/>
                        </a:rPr>
                        <a:t>2018</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50805446"/>
                  </a:ext>
                </a:extLst>
              </a:tr>
              <a:tr h="370840">
                <a:tc>
                  <a:txBody>
                    <a:bodyPr/>
                    <a:lstStyle/>
                    <a:p>
                      <a:r>
                        <a:rPr lang="en-US" altLang="zh-TW" sz="2400" dirty="0">
                          <a:solidFill>
                            <a:sysClr val="windowText" lastClr="000000"/>
                          </a:solidFill>
                          <a:latin typeface="+mn-lt"/>
                        </a:rPr>
                        <a:t>Euro</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2015</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nSpc>
                          <a:spcPct val="150000"/>
                        </a:lnSpc>
                      </a:pPr>
                      <a:r>
                        <a:rPr lang="zh-TW" altLang="en-US" sz="2400" dirty="0">
                          <a:solidFill>
                            <a:sysClr val="windowText" lastClr="000000"/>
                          </a:solidFill>
                          <a:latin typeface="微軟正黑體" panose="020B0604030504040204" pitchFamily="34" charset="-120"/>
                          <a:ea typeface="微軟正黑體" panose="020B0604030504040204" pitchFamily="34" charset="-120"/>
                        </a:rPr>
                        <a:t>系統透過採用主動安全系統來防止駕駛員與車輛、行人和其他障礙物發生碰撞，有助於道路的安全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0427979"/>
                  </a:ext>
                </a:extLst>
              </a:tr>
              <a:tr h="370840">
                <a:tc>
                  <a:txBody>
                    <a:bodyPr/>
                    <a:lstStyle/>
                    <a:p>
                      <a:r>
                        <a:rPr lang="en-US" altLang="zh-TW" sz="2400" dirty="0">
                          <a:solidFill>
                            <a:sysClr val="windowText" lastClr="000000"/>
                          </a:solidFill>
                          <a:latin typeface="+mn-lt"/>
                        </a:rPr>
                        <a:t>Kusano , Gabler</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2012</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4002245"/>
                  </a:ext>
                </a:extLst>
              </a:tr>
              <a:tr h="370840">
                <a:tc>
                  <a:txBody>
                    <a:bodyPr/>
                    <a:lstStyle/>
                    <a:p>
                      <a:r>
                        <a:rPr lang="en-US" altLang="zh-TW" sz="2400" dirty="0">
                          <a:solidFill>
                            <a:sysClr val="windowText" lastClr="000000"/>
                          </a:solidFill>
                          <a:latin typeface="+mn-lt"/>
                        </a:rPr>
                        <a:t>Schratter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2019</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3002401"/>
                  </a:ext>
                </a:extLst>
              </a:tr>
            </a:tbl>
          </a:graphicData>
        </a:graphic>
      </p:graphicFrame>
    </p:spTree>
    <p:extLst>
      <p:ext uri="{BB962C8B-B14F-4D97-AF65-F5344CB8AC3E}">
        <p14:creationId xmlns:p14="http://schemas.microsoft.com/office/powerpoint/2010/main" val="4153879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7C2BD6CA-C006-4F20-8C23-F27326F3D086}"/>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AC76E38F-8A0F-4D90-B51A-278C7098DD2D}"/>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4" name="文字方塊 3">
            <a:extLst>
              <a:ext uri="{FF2B5EF4-FFF2-40B4-BE49-F238E27FC236}">
                <a16:creationId xmlns:a16="http://schemas.microsoft.com/office/drawing/2014/main" id="{B6ED893B-59D9-4B51-8223-C6A35014ACF3}"/>
              </a:ext>
            </a:extLst>
          </p:cNvPr>
          <p:cNvSpPr txBox="1"/>
          <p:nvPr/>
        </p:nvSpPr>
        <p:spPr>
          <a:xfrm>
            <a:off x="157654" y="169673"/>
            <a:ext cx="755335" cy="769441"/>
          </a:xfrm>
          <a:prstGeom prst="rect">
            <a:avLst/>
          </a:prstGeom>
          <a:noFill/>
        </p:spPr>
        <p:txBody>
          <a:bodyPr wrap="none" rtlCol="0">
            <a:spAutoFit/>
          </a:bodyPr>
          <a:lstStyle/>
          <a:p>
            <a:r>
              <a:rPr lang="en-US" altLang="zh-TW" sz="4400" b="1" dirty="0"/>
              <a:t>01</a:t>
            </a:r>
            <a:endParaRPr lang="zh-TW" altLang="en-US" sz="4400" b="1" dirty="0"/>
          </a:p>
        </p:txBody>
      </p:sp>
      <p:sp>
        <p:nvSpPr>
          <p:cNvPr id="5" name="文字方塊 4">
            <a:extLst>
              <a:ext uri="{FF2B5EF4-FFF2-40B4-BE49-F238E27FC236}">
                <a16:creationId xmlns:a16="http://schemas.microsoft.com/office/drawing/2014/main" id="{DBC5F1C5-B3AF-4CC6-A09E-5046C7992317}"/>
              </a:ext>
            </a:extLst>
          </p:cNvPr>
          <p:cNvSpPr txBox="1"/>
          <p:nvPr/>
        </p:nvSpPr>
        <p:spPr>
          <a:xfrm>
            <a:off x="1301947" y="172273"/>
            <a:ext cx="3106043" cy="769441"/>
          </a:xfrm>
          <a:prstGeom prst="rect">
            <a:avLst/>
          </a:prstGeom>
          <a:noFill/>
        </p:spPr>
        <p:txBody>
          <a:bodyPr wrap="none" rtlCol="0">
            <a:spAutoFit/>
          </a:bodyPr>
          <a:lstStyle/>
          <a:p>
            <a:r>
              <a:rPr lang="en-US" altLang="zh-TW" sz="4400" b="1" dirty="0"/>
              <a:t>Introduction</a:t>
            </a:r>
            <a:endParaRPr lang="zh-TW" altLang="en-US" sz="4400" b="1" dirty="0"/>
          </a:p>
        </p:txBody>
      </p:sp>
      <p:graphicFrame>
        <p:nvGraphicFramePr>
          <p:cNvPr id="6" name="表格 5">
            <a:extLst>
              <a:ext uri="{FF2B5EF4-FFF2-40B4-BE49-F238E27FC236}">
                <a16:creationId xmlns:a16="http://schemas.microsoft.com/office/drawing/2014/main" id="{F5FE409C-E4ED-401C-813F-4EFC251A4B9D}"/>
              </a:ext>
            </a:extLst>
          </p:cNvPr>
          <p:cNvGraphicFramePr>
            <a:graphicFrameLocks noGrp="1"/>
          </p:cNvGraphicFramePr>
          <p:nvPr>
            <p:extLst>
              <p:ext uri="{D42A27DB-BD31-4B8C-83A1-F6EECF244321}">
                <p14:modId xmlns:p14="http://schemas.microsoft.com/office/powerpoint/2010/main" val="3843459864"/>
              </p:ext>
            </p:extLst>
          </p:nvPr>
        </p:nvGraphicFramePr>
        <p:xfrm>
          <a:off x="411643" y="1447460"/>
          <a:ext cx="11368713" cy="5021009"/>
        </p:xfrm>
        <a:graphic>
          <a:graphicData uri="http://schemas.openxmlformats.org/drawingml/2006/table">
            <a:tbl>
              <a:tblPr firstRow="1" bandRow="1">
                <a:tableStyleId>{5C22544A-7EE6-4342-B048-85BDC9FD1C3A}</a:tableStyleId>
              </a:tblPr>
              <a:tblGrid>
                <a:gridCol w="2922107">
                  <a:extLst>
                    <a:ext uri="{9D8B030D-6E8A-4147-A177-3AD203B41FA5}">
                      <a16:colId xmlns:a16="http://schemas.microsoft.com/office/drawing/2014/main" val="3229303754"/>
                    </a:ext>
                  </a:extLst>
                </a:gridCol>
                <a:gridCol w="952499">
                  <a:extLst>
                    <a:ext uri="{9D8B030D-6E8A-4147-A177-3AD203B41FA5}">
                      <a16:colId xmlns:a16="http://schemas.microsoft.com/office/drawing/2014/main" val="3998559042"/>
                    </a:ext>
                  </a:extLst>
                </a:gridCol>
                <a:gridCol w="7494107">
                  <a:extLst>
                    <a:ext uri="{9D8B030D-6E8A-4147-A177-3AD203B41FA5}">
                      <a16:colId xmlns:a16="http://schemas.microsoft.com/office/drawing/2014/main" val="2428056322"/>
                    </a:ext>
                  </a:extLst>
                </a:gridCol>
              </a:tblGrid>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作者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年份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內容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27631339"/>
                  </a:ext>
                </a:extLst>
              </a:tr>
              <a:tr h="560769">
                <a:tc>
                  <a:txBody>
                    <a:bodyPr/>
                    <a:lstStyle/>
                    <a:p>
                      <a:r>
                        <a:rPr lang="en-US" altLang="zh-TW" sz="2400" dirty="0">
                          <a:solidFill>
                            <a:sysClr val="windowText" lastClr="000000"/>
                          </a:solidFill>
                          <a:latin typeface="+mn-lt"/>
                        </a:rPr>
                        <a:t>Hancke</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2020</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50000"/>
                        </a:lnSpc>
                      </a:pPr>
                      <a:r>
                        <a:rPr lang="zh-TW" altLang="en-US" sz="2400" dirty="0">
                          <a:solidFill>
                            <a:sysClr val="windowText" lastClr="000000"/>
                          </a:solidFill>
                          <a:latin typeface="微軟正黑體" panose="020B0604030504040204" pitchFamily="34" charset="-120"/>
                          <a:ea typeface="微軟正黑體" panose="020B0604030504040204" pitchFamily="34" charset="-120"/>
                        </a:rPr>
                        <a:t>儘管</a:t>
                      </a:r>
                      <a:r>
                        <a:rPr lang="en-US" altLang="zh-TW" sz="2400" dirty="0">
                          <a:solidFill>
                            <a:sysClr val="windowText" lastClr="000000"/>
                          </a:solidFill>
                          <a:latin typeface="+mn-lt"/>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具有提高車輛的機動性和挽救生命的潛力，但它們仍存在侷限性和缺陷，並可能在需要時機失效。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5042304"/>
                  </a:ext>
                </a:extLst>
              </a:tr>
              <a:tr h="560769">
                <a:tc>
                  <a:txBody>
                    <a:bodyPr/>
                    <a:lstStyle/>
                    <a:p>
                      <a:pPr>
                        <a:lnSpc>
                          <a:spcPct val="150000"/>
                        </a:lnSpc>
                      </a:pPr>
                      <a:r>
                        <a:rPr lang="en-US" altLang="zh-TW" sz="2400" dirty="0">
                          <a:solidFill>
                            <a:sysClr val="windowText" lastClr="000000"/>
                          </a:solidFill>
                          <a:latin typeface="+mn-lt"/>
                        </a:rPr>
                        <a:t>Payre</a:t>
                      </a:r>
                      <a:r>
                        <a:rPr lang="zh-TW" altLang="en-US" sz="2400" dirty="0">
                          <a:solidFill>
                            <a:sysClr val="windowText" lastClr="000000"/>
                          </a:solidFill>
                          <a:latin typeface="+mn-lt"/>
                        </a:rPr>
                        <a:t> </a:t>
                      </a:r>
                      <a:r>
                        <a:rPr lang="en-US" altLang="zh-TW" sz="2400" dirty="0">
                          <a:solidFill>
                            <a:sysClr val="windowText" lastClr="000000"/>
                          </a:solidFill>
                          <a:latin typeface="+mn-lt"/>
                        </a:rPr>
                        <a:t>,</a:t>
                      </a:r>
                      <a:r>
                        <a:rPr lang="zh-TW" altLang="en-US" sz="2400" dirty="0">
                          <a:solidFill>
                            <a:sysClr val="windowText" lastClr="000000"/>
                          </a:solidFill>
                          <a:latin typeface="+mn-lt"/>
                        </a:rPr>
                        <a:t> </a:t>
                      </a:r>
                      <a:r>
                        <a:rPr lang="en-US" altLang="zh-TW" sz="2400" dirty="0">
                          <a:solidFill>
                            <a:sysClr val="windowText" lastClr="000000"/>
                          </a:solidFill>
                          <a:latin typeface="+mn-lt"/>
                        </a:rPr>
                        <a:t>Cestac</a:t>
                      </a:r>
                      <a:r>
                        <a:rPr lang="zh-TW" altLang="en-US" sz="2400" dirty="0">
                          <a:solidFill>
                            <a:sysClr val="windowText" lastClr="000000"/>
                          </a:solidFill>
                          <a:latin typeface="+mn-lt"/>
                        </a:rPr>
                        <a:t> </a:t>
                      </a:r>
                      <a:r>
                        <a:rPr lang="en-US" altLang="zh-TW" sz="2400" dirty="0">
                          <a:solidFill>
                            <a:sysClr val="windowText" lastClr="000000"/>
                          </a:solidFill>
                          <a:latin typeface="+mn-lt"/>
                        </a:rPr>
                        <a:t>,</a:t>
                      </a:r>
                    </a:p>
                    <a:p>
                      <a:pPr>
                        <a:lnSpc>
                          <a:spcPct val="150000"/>
                        </a:lnSpc>
                      </a:pPr>
                      <a:r>
                        <a:rPr lang="en-US" altLang="zh-TW" sz="2400" dirty="0">
                          <a:solidFill>
                            <a:sysClr val="windowText" lastClr="000000"/>
                          </a:solidFill>
                          <a:latin typeface="+mn-lt"/>
                        </a:rPr>
                        <a:t>Delhomme</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altLang="zh-TW" sz="2400" dirty="0">
                          <a:solidFill>
                            <a:sysClr val="windowText" lastClr="000000"/>
                          </a:solidFill>
                          <a:latin typeface="+mn-lt"/>
                        </a:rPr>
                        <a:t>2016</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nSpc>
                          <a:spcPct val="150000"/>
                        </a:lnSpc>
                      </a:pPr>
                      <a:r>
                        <a:rPr lang="zh-TW" altLang="en-US" sz="2400" dirty="0">
                          <a:solidFill>
                            <a:sysClr val="windowText" lastClr="000000"/>
                          </a:solidFill>
                          <a:latin typeface="微軟正黑體" panose="020B0604030504040204" pitchFamily="34" charset="-120"/>
                          <a:ea typeface="微軟正黑體" panose="020B0604030504040204" pitchFamily="34" charset="-120"/>
                        </a:rPr>
                        <a:t>駕駛員對系統的不信任會影響駕駛員行為，從而影響它們的檢測系統能力不足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362960548"/>
                  </a:ext>
                </a:extLst>
              </a:tr>
              <a:tr h="556726">
                <a:tc>
                  <a:txBody>
                    <a:bodyPr/>
                    <a:lstStyle/>
                    <a:p>
                      <a:r>
                        <a:rPr lang="en-US" altLang="zh-TW" sz="2400" dirty="0">
                          <a:solidFill>
                            <a:sysClr val="windowText" lastClr="000000"/>
                          </a:solidFill>
                          <a:latin typeface="+mn-lt"/>
                        </a:rPr>
                        <a:t>Chan</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2017</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nSpc>
                          <a:spcPct val="150000"/>
                        </a:lnSpc>
                      </a:pPr>
                      <a:r>
                        <a:rPr lang="zh-TW" altLang="en-US" sz="2400" dirty="0">
                          <a:solidFill>
                            <a:sysClr val="windowText" lastClr="000000"/>
                          </a:solidFill>
                          <a:latin typeface="微軟正黑體" panose="020B0604030504040204" pitchFamily="34" charset="-120"/>
                          <a:ea typeface="微軟正黑體" panose="020B0604030504040204" pitchFamily="34" charset="-120"/>
                        </a:rPr>
                        <a:t>過度使用</a:t>
                      </a:r>
                      <a:r>
                        <a:rPr lang="en-US" altLang="zh-TW" sz="2400" dirty="0">
                          <a:solidFill>
                            <a:sysClr val="windowText" lastClr="000000"/>
                          </a:solidFill>
                          <a:latin typeface="+mn-lt"/>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可能會產生意想不到的負面影響，例如技能衰退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335285"/>
                  </a:ext>
                </a:extLst>
              </a:tr>
              <a:tr h="556726">
                <a:tc>
                  <a:txBody>
                    <a:bodyPr/>
                    <a:lstStyle/>
                    <a:p>
                      <a:r>
                        <a:rPr lang="en-US" altLang="zh-TW" sz="2400" dirty="0">
                          <a:solidFill>
                            <a:sysClr val="windowText" lastClr="000000"/>
                          </a:solidFill>
                          <a:latin typeface="+mn-lt"/>
                        </a:rPr>
                        <a:t>Lu et al.</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2016</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ct val="150000"/>
                        </a:lnSpc>
                      </a:pP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0944324"/>
                  </a:ext>
                </a:extLst>
              </a:tr>
              <a:tr h="556726">
                <a:tc>
                  <a:txBody>
                    <a:bodyPr/>
                    <a:lstStyle/>
                    <a:p>
                      <a:r>
                        <a:rPr lang="en-US" altLang="zh-TW" sz="2400" dirty="0">
                          <a:solidFill>
                            <a:sysClr val="windowText" lastClr="000000"/>
                          </a:solidFill>
                          <a:latin typeface="+mn-lt"/>
                        </a:rPr>
                        <a:t>Happee , Gold , Radlmayr , Hergeth , Bengler</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altLang="zh-TW" sz="2400" dirty="0">
                          <a:solidFill>
                            <a:sysClr val="windowText" lastClr="000000"/>
                          </a:solidFill>
                          <a:latin typeface="+mn-lt"/>
                        </a:rPr>
                        <a:t>2017</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nSpc>
                          <a:spcPct val="150000"/>
                        </a:lnSpc>
                      </a:pPr>
                      <a:r>
                        <a:rPr lang="zh-TW" altLang="en-US" sz="2400" dirty="0">
                          <a:solidFill>
                            <a:sysClr val="windowText" lastClr="000000"/>
                          </a:solidFill>
                          <a:latin typeface="微軟正黑體" panose="020B0604030504040204" pitchFamily="34" charset="-120"/>
                          <a:ea typeface="微軟正黑體" panose="020B0604030504040204" pitchFamily="34" charset="-120"/>
                        </a:rPr>
                        <a:t>由</a:t>
                      </a:r>
                      <a:r>
                        <a:rPr lang="en-US" altLang="zh-TW" sz="2400" dirty="0">
                          <a:solidFill>
                            <a:sysClr val="windowText" lastClr="000000"/>
                          </a:solidFill>
                          <a:latin typeface="+mn-lt"/>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輔助的駕駛員更有可能從事與駕駛無關的活動，這將削弱它們對危急情況作出反應的能力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350805446"/>
                  </a:ext>
                </a:extLst>
              </a:tr>
            </a:tbl>
          </a:graphicData>
        </a:graphic>
      </p:graphicFrame>
      <p:sp>
        <p:nvSpPr>
          <p:cNvPr id="7" name="文字方塊 6">
            <a:extLst>
              <a:ext uri="{FF2B5EF4-FFF2-40B4-BE49-F238E27FC236}">
                <a16:creationId xmlns:a16="http://schemas.microsoft.com/office/drawing/2014/main" id="{B0951B7C-ABDE-4A07-AF62-C42275140D86}"/>
              </a:ext>
            </a:extLst>
          </p:cNvPr>
          <p:cNvSpPr txBox="1"/>
          <p:nvPr/>
        </p:nvSpPr>
        <p:spPr>
          <a:xfrm>
            <a:off x="4540925" y="375200"/>
            <a:ext cx="3110147"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文獻探討</a:t>
            </a:r>
            <a:r>
              <a:rPr lang="en-US" altLang="zh-TW" sz="2400" b="1" u="sng" dirty="0">
                <a:latin typeface="微軟正黑體" panose="020B0604030504040204" pitchFamily="34" charset="-120"/>
                <a:ea typeface="微軟正黑體" panose="020B0604030504040204" pitchFamily="34" charset="-120"/>
              </a:rPr>
              <a:t>-</a:t>
            </a:r>
            <a:r>
              <a:rPr lang="en-US" altLang="zh-TW" sz="2400" b="1" u="sng" dirty="0">
                <a:ea typeface="微軟正黑體" panose="020B0604030504040204" pitchFamily="34" charset="-120"/>
              </a:rPr>
              <a:t>ADS</a:t>
            </a:r>
            <a:r>
              <a:rPr lang="zh-TW" altLang="en-US" sz="2400" b="1" u="sng" dirty="0">
                <a:latin typeface="微軟正黑體" panose="020B0604030504040204" pitchFamily="34" charset="-120"/>
                <a:ea typeface="微軟正黑體" panose="020B0604030504040204" pitchFamily="34" charset="-120"/>
              </a:rPr>
              <a:t>的缺點</a:t>
            </a:r>
          </a:p>
        </p:txBody>
      </p:sp>
    </p:spTree>
    <p:extLst>
      <p:ext uri="{BB962C8B-B14F-4D97-AF65-F5344CB8AC3E}">
        <p14:creationId xmlns:p14="http://schemas.microsoft.com/office/powerpoint/2010/main" val="3376951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C0B906E9-D743-4447-863E-3FB1032A7673}"/>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C40C8FA1-FAEB-4527-AB6F-89BBBED4EB86}"/>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4" name="文字方塊 3">
            <a:extLst>
              <a:ext uri="{FF2B5EF4-FFF2-40B4-BE49-F238E27FC236}">
                <a16:creationId xmlns:a16="http://schemas.microsoft.com/office/drawing/2014/main" id="{98349865-2EA0-47CE-B8B8-40300C9C8BC2}"/>
              </a:ext>
            </a:extLst>
          </p:cNvPr>
          <p:cNvSpPr txBox="1"/>
          <p:nvPr/>
        </p:nvSpPr>
        <p:spPr>
          <a:xfrm>
            <a:off x="157654" y="169673"/>
            <a:ext cx="755335" cy="769441"/>
          </a:xfrm>
          <a:prstGeom prst="rect">
            <a:avLst/>
          </a:prstGeom>
          <a:noFill/>
        </p:spPr>
        <p:txBody>
          <a:bodyPr wrap="none" rtlCol="0">
            <a:spAutoFit/>
          </a:bodyPr>
          <a:lstStyle/>
          <a:p>
            <a:r>
              <a:rPr lang="en-US" altLang="zh-TW" sz="4400" b="1" dirty="0"/>
              <a:t>01</a:t>
            </a:r>
            <a:endParaRPr lang="zh-TW" altLang="en-US" sz="4400" b="1" dirty="0"/>
          </a:p>
        </p:txBody>
      </p:sp>
      <p:sp>
        <p:nvSpPr>
          <p:cNvPr id="5" name="文字方塊 4">
            <a:extLst>
              <a:ext uri="{FF2B5EF4-FFF2-40B4-BE49-F238E27FC236}">
                <a16:creationId xmlns:a16="http://schemas.microsoft.com/office/drawing/2014/main" id="{C97824BB-7AB9-42F2-B7C5-4658B938B44A}"/>
              </a:ext>
            </a:extLst>
          </p:cNvPr>
          <p:cNvSpPr txBox="1"/>
          <p:nvPr/>
        </p:nvSpPr>
        <p:spPr>
          <a:xfrm>
            <a:off x="1301947" y="172273"/>
            <a:ext cx="3106043" cy="769441"/>
          </a:xfrm>
          <a:prstGeom prst="rect">
            <a:avLst/>
          </a:prstGeom>
          <a:noFill/>
        </p:spPr>
        <p:txBody>
          <a:bodyPr wrap="none" rtlCol="0">
            <a:spAutoFit/>
          </a:bodyPr>
          <a:lstStyle/>
          <a:p>
            <a:r>
              <a:rPr lang="en-US" altLang="zh-TW" sz="4400" b="1" dirty="0"/>
              <a:t>Introduction</a:t>
            </a:r>
            <a:endParaRPr lang="zh-TW" altLang="en-US" sz="4400" b="1" dirty="0"/>
          </a:p>
        </p:txBody>
      </p:sp>
      <p:graphicFrame>
        <p:nvGraphicFramePr>
          <p:cNvPr id="6" name="表格 5">
            <a:extLst>
              <a:ext uri="{FF2B5EF4-FFF2-40B4-BE49-F238E27FC236}">
                <a16:creationId xmlns:a16="http://schemas.microsoft.com/office/drawing/2014/main" id="{F71B38A3-F0F6-4328-BDB9-8782CB03DBFD}"/>
              </a:ext>
            </a:extLst>
          </p:cNvPr>
          <p:cNvGraphicFramePr>
            <a:graphicFrameLocks noGrp="1"/>
          </p:cNvGraphicFramePr>
          <p:nvPr>
            <p:extLst>
              <p:ext uri="{D42A27DB-BD31-4B8C-83A1-F6EECF244321}">
                <p14:modId xmlns:p14="http://schemas.microsoft.com/office/powerpoint/2010/main" val="2168655494"/>
              </p:ext>
            </p:extLst>
          </p:nvPr>
        </p:nvGraphicFramePr>
        <p:xfrm>
          <a:off x="411643" y="1447460"/>
          <a:ext cx="11368713" cy="3248915"/>
        </p:xfrm>
        <a:graphic>
          <a:graphicData uri="http://schemas.openxmlformats.org/drawingml/2006/table">
            <a:tbl>
              <a:tblPr firstRow="1" bandRow="1">
                <a:tableStyleId>{5C22544A-7EE6-4342-B048-85BDC9FD1C3A}</a:tableStyleId>
              </a:tblPr>
              <a:tblGrid>
                <a:gridCol w="2922107">
                  <a:extLst>
                    <a:ext uri="{9D8B030D-6E8A-4147-A177-3AD203B41FA5}">
                      <a16:colId xmlns:a16="http://schemas.microsoft.com/office/drawing/2014/main" val="3229303754"/>
                    </a:ext>
                  </a:extLst>
                </a:gridCol>
                <a:gridCol w="952499">
                  <a:extLst>
                    <a:ext uri="{9D8B030D-6E8A-4147-A177-3AD203B41FA5}">
                      <a16:colId xmlns:a16="http://schemas.microsoft.com/office/drawing/2014/main" val="3998559042"/>
                    </a:ext>
                  </a:extLst>
                </a:gridCol>
                <a:gridCol w="7494107">
                  <a:extLst>
                    <a:ext uri="{9D8B030D-6E8A-4147-A177-3AD203B41FA5}">
                      <a16:colId xmlns:a16="http://schemas.microsoft.com/office/drawing/2014/main" val="2428056322"/>
                    </a:ext>
                  </a:extLst>
                </a:gridCol>
              </a:tblGrid>
              <a:tr h="370840">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作者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年份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內容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27631339"/>
                  </a:ext>
                </a:extLst>
              </a:tr>
              <a:tr h="560769">
                <a:tc>
                  <a:txBody>
                    <a:bodyPr/>
                    <a:lstStyle/>
                    <a:p>
                      <a:r>
                        <a:rPr lang="en-US" altLang="zh-TW" sz="2400" dirty="0">
                          <a:solidFill>
                            <a:sysClr val="windowText" lastClr="000000"/>
                          </a:solidFill>
                          <a:latin typeface="+mn-lt"/>
                        </a:rPr>
                        <a:t>Sheridan</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mn-lt"/>
                        </a:rPr>
                        <a:t>1992</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50000"/>
                        </a:lnSpc>
                      </a:pPr>
                      <a:r>
                        <a:rPr lang="zh-TW" altLang="en-US" sz="2400" dirty="0">
                          <a:solidFill>
                            <a:sysClr val="windowText" lastClr="000000"/>
                          </a:solidFill>
                          <a:latin typeface="微軟正黑體" panose="020B0604030504040204" pitchFamily="34" charset="-120"/>
                          <a:ea typeface="微軟正黑體" panose="020B0604030504040204" pitchFamily="34" charset="-120"/>
                        </a:rPr>
                        <a:t>合作式</a:t>
                      </a:r>
                      <a:r>
                        <a:rPr lang="en-US" altLang="zh-TW" sz="2400" dirty="0">
                          <a:solidFill>
                            <a:sysClr val="windowText" lastClr="000000"/>
                          </a:solidFill>
                          <a:latin typeface="+mn-lt"/>
                          <a:ea typeface="微軟正黑體" panose="020B0604030504040204" pitchFamily="34" charset="-120"/>
                        </a:rPr>
                        <a:t>HMI</a:t>
                      </a:r>
                      <a:r>
                        <a:rPr lang="zh-TW" altLang="en-US" sz="2400" dirty="0">
                          <a:solidFill>
                            <a:sysClr val="windowText" lastClr="000000"/>
                          </a:solidFill>
                          <a:latin typeface="微軟正黑體" panose="020B0604030504040204" pitchFamily="34" charset="-120"/>
                          <a:ea typeface="微軟正黑體" panose="020B0604030504040204" pitchFamily="34" charset="-120"/>
                        </a:rPr>
                        <a:t>可以使人類透過自動化共享決策和行動實施，以同時實現功能或任務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45042304"/>
                  </a:ext>
                </a:extLst>
              </a:tr>
              <a:tr h="835089">
                <a:tc>
                  <a:txBody>
                    <a:bodyPr/>
                    <a:lstStyle/>
                    <a:p>
                      <a:r>
                        <a:rPr lang="en-US" altLang="zh-TW" sz="2400" dirty="0">
                          <a:solidFill>
                            <a:sysClr val="windowText" lastClr="000000"/>
                          </a:solidFill>
                          <a:latin typeface="+mn-lt"/>
                        </a:rPr>
                        <a:t>Billings</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altLang="zh-TW" sz="2400" dirty="0">
                          <a:solidFill>
                            <a:sysClr val="windowText" lastClr="000000"/>
                          </a:solidFill>
                          <a:latin typeface="+mn-lt"/>
                        </a:rPr>
                        <a:t>2018</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2">
                  <a:txBody>
                    <a:bodyPr/>
                    <a:lstStyle/>
                    <a:p>
                      <a:pPr>
                        <a:lnSpc>
                          <a:spcPct val="150000"/>
                        </a:lnSpc>
                      </a:pPr>
                      <a:r>
                        <a:rPr lang="zh-TW" altLang="en-US" sz="2400" dirty="0">
                          <a:solidFill>
                            <a:sysClr val="windowText" lastClr="000000"/>
                          </a:solidFill>
                          <a:latin typeface="微軟正黑體" panose="020B0604030504040204" pitchFamily="34" charset="-120"/>
                          <a:ea typeface="微軟正黑體" panose="020B0604030504040204" pitchFamily="34" charset="-120"/>
                        </a:rPr>
                        <a:t>人機共享決策可以提高人類對自動化過程的理解，從而促進它們對系統建立適當的信任水平，遵循以人為本的系統設計概念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362960548"/>
                  </a:ext>
                </a:extLst>
              </a:tr>
              <a:tr h="835089">
                <a:tc>
                  <a:txBody>
                    <a:bodyPr/>
                    <a:lstStyle/>
                    <a:p>
                      <a:r>
                        <a:rPr lang="en-US" altLang="zh-TW" sz="2400" dirty="0">
                          <a:solidFill>
                            <a:sysClr val="windowText" lastClr="000000"/>
                          </a:solidFill>
                          <a:latin typeface="+mn-lt"/>
                        </a:rPr>
                        <a:t>Sheridan</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altLang="zh-TW" sz="2400" dirty="0">
                          <a:solidFill>
                            <a:sysClr val="windowText" lastClr="000000"/>
                          </a:solidFill>
                          <a:latin typeface="+mn-lt"/>
                        </a:rPr>
                        <a:t>1995</a:t>
                      </a:r>
                      <a:endParaRPr lang="zh-TW" altLang="en-US" sz="2400" dirty="0">
                        <a:solidFill>
                          <a:sysClr val="windowText" lastClr="00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pPr>
                        <a:lnSpc>
                          <a:spcPct val="150000"/>
                        </a:lnSpc>
                      </a:pP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335285"/>
                  </a:ext>
                </a:extLst>
              </a:tr>
            </a:tbl>
          </a:graphicData>
        </a:graphic>
      </p:graphicFrame>
      <p:sp>
        <p:nvSpPr>
          <p:cNvPr id="7" name="文字方塊 6">
            <a:extLst>
              <a:ext uri="{FF2B5EF4-FFF2-40B4-BE49-F238E27FC236}">
                <a16:creationId xmlns:a16="http://schemas.microsoft.com/office/drawing/2014/main" id="{11FA5025-055B-4729-9032-B927B3A71C25}"/>
              </a:ext>
            </a:extLst>
          </p:cNvPr>
          <p:cNvSpPr txBox="1"/>
          <p:nvPr/>
        </p:nvSpPr>
        <p:spPr>
          <a:xfrm>
            <a:off x="4544251" y="375200"/>
            <a:ext cx="4038285"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文獻探討</a:t>
            </a:r>
            <a:r>
              <a:rPr lang="en-US" altLang="zh-TW" sz="2400" b="1" u="sng" dirty="0">
                <a:latin typeface="微軟正黑體" panose="020B0604030504040204" pitchFamily="34" charset="-120"/>
                <a:ea typeface="微軟正黑體" panose="020B0604030504040204" pitchFamily="34" charset="-120"/>
              </a:rPr>
              <a:t>-</a:t>
            </a:r>
            <a:r>
              <a:rPr lang="en-US" altLang="zh-TW" sz="2400" b="1" u="sng" dirty="0">
                <a:ea typeface="微軟正黑體" panose="020B0604030504040204" pitchFamily="34" charset="-120"/>
              </a:rPr>
              <a:t>HMI</a:t>
            </a:r>
            <a:r>
              <a:rPr lang="zh-TW" altLang="en-US" sz="2400" b="1" u="sng" dirty="0">
                <a:latin typeface="微軟正黑體" panose="020B0604030504040204" pitchFamily="34" charset="-120"/>
                <a:ea typeface="微軟正黑體" panose="020B0604030504040204" pitchFamily="34" charset="-120"/>
              </a:rPr>
              <a:t>與駕駛員之間</a:t>
            </a:r>
          </a:p>
        </p:txBody>
      </p:sp>
    </p:spTree>
    <p:extLst>
      <p:ext uri="{BB962C8B-B14F-4D97-AF65-F5344CB8AC3E}">
        <p14:creationId xmlns:p14="http://schemas.microsoft.com/office/powerpoint/2010/main" val="2208073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A05DE470-B2FB-49BE-96D7-39799019B5CB}"/>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987F0517-884A-416A-8468-9A79946B69C0}"/>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4" name="文字方塊 3">
            <a:extLst>
              <a:ext uri="{FF2B5EF4-FFF2-40B4-BE49-F238E27FC236}">
                <a16:creationId xmlns:a16="http://schemas.microsoft.com/office/drawing/2014/main" id="{DA4FB43F-26AD-4D56-94B7-613EF15F8DE6}"/>
              </a:ext>
            </a:extLst>
          </p:cNvPr>
          <p:cNvSpPr txBox="1"/>
          <p:nvPr/>
        </p:nvSpPr>
        <p:spPr>
          <a:xfrm>
            <a:off x="157654" y="169673"/>
            <a:ext cx="755335" cy="769441"/>
          </a:xfrm>
          <a:prstGeom prst="rect">
            <a:avLst/>
          </a:prstGeom>
          <a:noFill/>
        </p:spPr>
        <p:txBody>
          <a:bodyPr wrap="none" rtlCol="0">
            <a:spAutoFit/>
          </a:bodyPr>
          <a:lstStyle/>
          <a:p>
            <a:r>
              <a:rPr lang="en-US" altLang="zh-TW" sz="4400" b="1" dirty="0"/>
              <a:t>02</a:t>
            </a:r>
            <a:endParaRPr lang="zh-TW" altLang="en-US" sz="4400" b="1" dirty="0"/>
          </a:p>
        </p:txBody>
      </p:sp>
      <p:sp>
        <p:nvSpPr>
          <p:cNvPr id="5" name="文字方塊 4">
            <a:extLst>
              <a:ext uri="{FF2B5EF4-FFF2-40B4-BE49-F238E27FC236}">
                <a16:creationId xmlns:a16="http://schemas.microsoft.com/office/drawing/2014/main" id="{318D74DA-0077-4D50-881F-AC20B58D94B3}"/>
              </a:ext>
            </a:extLst>
          </p:cNvPr>
          <p:cNvSpPr txBox="1"/>
          <p:nvPr/>
        </p:nvSpPr>
        <p:spPr>
          <a:xfrm>
            <a:off x="1301947" y="172273"/>
            <a:ext cx="2062744" cy="769441"/>
          </a:xfrm>
          <a:prstGeom prst="rect">
            <a:avLst/>
          </a:prstGeom>
          <a:noFill/>
        </p:spPr>
        <p:txBody>
          <a:bodyPr wrap="none" rtlCol="0">
            <a:spAutoFit/>
          </a:bodyPr>
          <a:lstStyle/>
          <a:p>
            <a:r>
              <a:rPr lang="en-US" altLang="zh-TW" sz="4400" b="1" dirty="0"/>
              <a:t>Method</a:t>
            </a:r>
            <a:endParaRPr lang="zh-TW" altLang="en-US" sz="4400" b="1" dirty="0"/>
          </a:p>
        </p:txBody>
      </p:sp>
      <p:sp>
        <p:nvSpPr>
          <p:cNvPr id="6" name="文字方塊 5">
            <a:extLst>
              <a:ext uri="{FF2B5EF4-FFF2-40B4-BE49-F238E27FC236}">
                <a16:creationId xmlns:a16="http://schemas.microsoft.com/office/drawing/2014/main" id="{55F35D2B-70E7-4E50-88AA-0DAB8FA20F05}"/>
              </a:ext>
            </a:extLst>
          </p:cNvPr>
          <p:cNvSpPr txBox="1"/>
          <p:nvPr/>
        </p:nvSpPr>
        <p:spPr>
          <a:xfrm>
            <a:off x="3500952" y="375200"/>
            <a:ext cx="1107996"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受測者</a:t>
            </a:r>
          </a:p>
        </p:txBody>
      </p:sp>
      <p:graphicFrame>
        <p:nvGraphicFramePr>
          <p:cNvPr id="7" name="表格 6">
            <a:extLst>
              <a:ext uri="{FF2B5EF4-FFF2-40B4-BE49-F238E27FC236}">
                <a16:creationId xmlns:a16="http://schemas.microsoft.com/office/drawing/2014/main" id="{9FB95597-4D44-4EBB-8CA3-B7C4E9CA84C6}"/>
              </a:ext>
            </a:extLst>
          </p:cNvPr>
          <p:cNvGraphicFramePr>
            <a:graphicFrameLocks noGrp="1"/>
          </p:cNvGraphicFramePr>
          <p:nvPr>
            <p:extLst>
              <p:ext uri="{D42A27DB-BD31-4B8C-83A1-F6EECF244321}">
                <p14:modId xmlns:p14="http://schemas.microsoft.com/office/powerpoint/2010/main" val="911316773"/>
              </p:ext>
            </p:extLst>
          </p:nvPr>
        </p:nvGraphicFramePr>
        <p:xfrm>
          <a:off x="500740" y="1603706"/>
          <a:ext cx="11190520" cy="2877534"/>
        </p:xfrm>
        <a:graphic>
          <a:graphicData uri="http://schemas.openxmlformats.org/drawingml/2006/table">
            <a:tbl>
              <a:tblPr firstRow="1" bandRow="1">
                <a:tableStyleId>{5C22544A-7EE6-4342-B048-85BDC9FD1C3A}</a:tableStyleId>
              </a:tblPr>
              <a:tblGrid>
                <a:gridCol w="1119052">
                  <a:extLst>
                    <a:ext uri="{9D8B030D-6E8A-4147-A177-3AD203B41FA5}">
                      <a16:colId xmlns:a16="http://schemas.microsoft.com/office/drawing/2014/main" val="3190852144"/>
                    </a:ext>
                  </a:extLst>
                </a:gridCol>
                <a:gridCol w="1119052">
                  <a:extLst>
                    <a:ext uri="{9D8B030D-6E8A-4147-A177-3AD203B41FA5}">
                      <a16:colId xmlns:a16="http://schemas.microsoft.com/office/drawing/2014/main" val="673323673"/>
                    </a:ext>
                  </a:extLst>
                </a:gridCol>
                <a:gridCol w="1119052">
                  <a:extLst>
                    <a:ext uri="{9D8B030D-6E8A-4147-A177-3AD203B41FA5}">
                      <a16:colId xmlns:a16="http://schemas.microsoft.com/office/drawing/2014/main" val="4003425559"/>
                    </a:ext>
                  </a:extLst>
                </a:gridCol>
                <a:gridCol w="1119052">
                  <a:extLst>
                    <a:ext uri="{9D8B030D-6E8A-4147-A177-3AD203B41FA5}">
                      <a16:colId xmlns:a16="http://schemas.microsoft.com/office/drawing/2014/main" val="2168972371"/>
                    </a:ext>
                  </a:extLst>
                </a:gridCol>
                <a:gridCol w="1119052">
                  <a:extLst>
                    <a:ext uri="{9D8B030D-6E8A-4147-A177-3AD203B41FA5}">
                      <a16:colId xmlns:a16="http://schemas.microsoft.com/office/drawing/2014/main" val="909857201"/>
                    </a:ext>
                  </a:extLst>
                </a:gridCol>
                <a:gridCol w="1119052">
                  <a:extLst>
                    <a:ext uri="{9D8B030D-6E8A-4147-A177-3AD203B41FA5}">
                      <a16:colId xmlns:a16="http://schemas.microsoft.com/office/drawing/2014/main" val="3665271555"/>
                    </a:ext>
                  </a:extLst>
                </a:gridCol>
                <a:gridCol w="1119052">
                  <a:extLst>
                    <a:ext uri="{9D8B030D-6E8A-4147-A177-3AD203B41FA5}">
                      <a16:colId xmlns:a16="http://schemas.microsoft.com/office/drawing/2014/main" val="3751770813"/>
                    </a:ext>
                  </a:extLst>
                </a:gridCol>
                <a:gridCol w="1119052">
                  <a:extLst>
                    <a:ext uri="{9D8B030D-6E8A-4147-A177-3AD203B41FA5}">
                      <a16:colId xmlns:a16="http://schemas.microsoft.com/office/drawing/2014/main" val="4136432045"/>
                    </a:ext>
                  </a:extLst>
                </a:gridCol>
                <a:gridCol w="1119052">
                  <a:extLst>
                    <a:ext uri="{9D8B030D-6E8A-4147-A177-3AD203B41FA5}">
                      <a16:colId xmlns:a16="http://schemas.microsoft.com/office/drawing/2014/main" val="2056012143"/>
                    </a:ext>
                  </a:extLst>
                </a:gridCol>
                <a:gridCol w="1119052">
                  <a:extLst>
                    <a:ext uri="{9D8B030D-6E8A-4147-A177-3AD203B41FA5}">
                      <a16:colId xmlns:a16="http://schemas.microsoft.com/office/drawing/2014/main" val="1025481926"/>
                    </a:ext>
                  </a:extLst>
                </a:gridCol>
              </a:tblGrid>
              <a:tr h="370840">
                <a:tc rowSpan="2">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性別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人數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4">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年齡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zh-TW"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駕駛經驗</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r>
                        <a:rPr lang="zh-TW" altLang="en-US" sz="2400" dirty="0">
                          <a:solidFill>
                            <a:sysClr val="windowText" lastClr="000000"/>
                          </a:solidFill>
                          <a:latin typeface="微軟正黑體" panose="020B0604030504040204" pitchFamily="34" charset="-120"/>
                          <a:ea typeface="微軟正黑體" panose="020B0604030504040204" pitchFamily="34" charset="-120"/>
                        </a:rPr>
                        <a:t>年</a:t>
                      </a:r>
                      <a:r>
                        <a:rPr lang="en-US" altLang="zh-TW" sz="2400" dirty="0">
                          <a:solidFill>
                            <a:sysClr val="windowText" lastClr="000000"/>
                          </a:solidFill>
                          <a:latin typeface="微軟正黑體" panose="020B0604030504040204" pitchFamily="34" charset="-120"/>
                          <a:ea typeface="微軟正黑體" panose="020B0604030504040204" pitchFamily="34" charset="-120"/>
                        </a:rPr>
                        <a:t>)</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zh-TW"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是否有使用</a:t>
                      </a:r>
                      <a:r>
                        <a:rPr lang="en-US" altLang="zh-TW" sz="2400" dirty="0">
                          <a:solidFill>
                            <a:sysClr val="windowText" lastClr="000000"/>
                          </a:solidFill>
                          <a:latin typeface="微軟正黑體" panose="020B0604030504040204" pitchFamily="34" charset="-120"/>
                          <a:ea typeface="微軟正黑體" panose="020B0604030504040204" pitchFamily="34" charset="-120"/>
                        </a:rPr>
                        <a:t>ADS</a:t>
                      </a:r>
                      <a:r>
                        <a:rPr lang="zh-TW" altLang="en-US" sz="2400" dirty="0">
                          <a:solidFill>
                            <a:sysClr val="windowText" lastClr="000000"/>
                          </a:solidFill>
                          <a:latin typeface="微軟正黑體" panose="020B0604030504040204" pitchFamily="34" charset="-120"/>
                          <a:ea typeface="微軟正黑體" panose="020B0604030504040204" pitchFamily="34" charset="-120"/>
                        </a:rPr>
                        <a:t>的經驗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lang="zh-TW"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2764667"/>
                  </a:ext>
                </a:extLst>
              </a:tr>
              <a:tr h="370840">
                <a:tc vMerge="1">
                  <a:txBody>
                    <a:bodyPr/>
                    <a:lstStyle/>
                    <a:p>
                      <a:endParaRPr lang="zh-TW"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最小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最大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平均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標準差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&lt;25</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&gt;25</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沒有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44387329"/>
                  </a:ext>
                </a:extLst>
              </a:tr>
              <a:tr h="532458">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女生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20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22</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69</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45.1</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15.00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10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10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10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10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0773705"/>
                  </a:ext>
                </a:extLst>
              </a:tr>
              <a:tr h="532458">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男生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20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22</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68</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43.9</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15.59</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10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10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10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10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2446206"/>
                  </a:ext>
                </a:extLst>
              </a:tr>
              <a:tr h="532458">
                <a:tc>
                  <a:txBody>
                    <a:bodyPr/>
                    <a:lstStyle/>
                    <a:p>
                      <a:pPr algn="ctr"/>
                      <a:r>
                        <a:rPr lang="zh-TW" altLang="en-US" sz="2400" dirty="0">
                          <a:solidFill>
                            <a:sysClr val="windowText" lastClr="000000"/>
                          </a:solidFill>
                          <a:latin typeface="微軟正黑體" panose="020B0604030504040204" pitchFamily="34" charset="-120"/>
                          <a:ea typeface="微軟正黑體" panose="020B0604030504040204" pitchFamily="34" charset="-120"/>
                        </a:rPr>
                        <a:t>全部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40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22</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69</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44.5</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15.11</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20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20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20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TW" sz="2400" dirty="0">
                          <a:solidFill>
                            <a:sysClr val="windowText" lastClr="000000"/>
                          </a:solidFill>
                          <a:latin typeface="微軟正黑體" panose="020B0604030504040204" pitchFamily="34" charset="-120"/>
                          <a:ea typeface="微軟正黑體" panose="020B0604030504040204" pitchFamily="34" charset="-120"/>
                        </a:rPr>
                        <a:t>20</a:t>
                      </a:r>
                      <a:endParaRPr lang="zh-TW" altLang="en-US" sz="2400" dirty="0">
                        <a:solidFill>
                          <a:sysClr val="windowText" lastClr="000000"/>
                        </a:solidFill>
                        <a:latin typeface="微軟正黑體" panose="020B0604030504040204" pitchFamily="34" charset="-120"/>
                        <a:ea typeface="微軟正黑體" panose="020B0604030504040204" pitchFamily="34" charset="-12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851721936"/>
                  </a:ext>
                </a:extLst>
              </a:tr>
            </a:tbl>
          </a:graphicData>
        </a:graphic>
      </p:graphicFrame>
      <p:sp>
        <p:nvSpPr>
          <p:cNvPr id="8" name="文字方塊 7">
            <a:extLst>
              <a:ext uri="{FF2B5EF4-FFF2-40B4-BE49-F238E27FC236}">
                <a16:creationId xmlns:a16="http://schemas.microsoft.com/office/drawing/2014/main" id="{360CAB37-8218-4310-914C-48B27825F210}"/>
              </a:ext>
            </a:extLst>
          </p:cNvPr>
          <p:cNvSpPr txBox="1"/>
          <p:nvPr/>
        </p:nvSpPr>
        <p:spPr>
          <a:xfrm>
            <a:off x="500740" y="4706925"/>
            <a:ext cx="5397631" cy="1686487"/>
          </a:xfrm>
          <a:prstGeom prst="rect">
            <a:avLst/>
          </a:prstGeom>
          <a:noFill/>
        </p:spPr>
        <p:txBody>
          <a:bodyPr wrap="none" rtlCol="0">
            <a:spAutoFit/>
          </a:bodyPr>
          <a:lstStyle/>
          <a:p>
            <a:pPr marL="285750" indent="-28575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受測者是透過招聘公司被招聘</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所有受測者都是健康的並持有駕照</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受測當下皆沒有視覺或身體上的問題</a:t>
            </a:r>
          </a:p>
        </p:txBody>
      </p:sp>
    </p:spTree>
    <p:extLst>
      <p:ext uri="{BB962C8B-B14F-4D97-AF65-F5344CB8AC3E}">
        <p14:creationId xmlns:p14="http://schemas.microsoft.com/office/powerpoint/2010/main" val="1356322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269D247-C232-4B21-B3C3-006CAB23A5CC}"/>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a:extLst>
              <a:ext uri="{FF2B5EF4-FFF2-40B4-BE49-F238E27FC236}">
                <a16:creationId xmlns:a16="http://schemas.microsoft.com/office/drawing/2014/main" id="{6E5EEF29-D808-4C4F-8DA3-FB02402814C0}"/>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4" name="文字方塊 3">
            <a:extLst>
              <a:ext uri="{FF2B5EF4-FFF2-40B4-BE49-F238E27FC236}">
                <a16:creationId xmlns:a16="http://schemas.microsoft.com/office/drawing/2014/main" id="{D68A890A-8161-4436-90F3-74944091AABC}"/>
              </a:ext>
            </a:extLst>
          </p:cNvPr>
          <p:cNvSpPr txBox="1"/>
          <p:nvPr/>
        </p:nvSpPr>
        <p:spPr>
          <a:xfrm>
            <a:off x="157654" y="169673"/>
            <a:ext cx="755335" cy="769441"/>
          </a:xfrm>
          <a:prstGeom prst="rect">
            <a:avLst/>
          </a:prstGeom>
          <a:noFill/>
        </p:spPr>
        <p:txBody>
          <a:bodyPr wrap="none" rtlCol="0">
            <a:spAutoFit/>
          </a:bodyPr>
          <a:lstStyle/>
          <a:p>
            <a:r>
              <a:rPr lang="en-US" altLang="zh-TW" sz="4400" b="1" dirty="0"/>
              <a:t>02</a:t>
            </a:r>
            <a:endParaRPr lang="zh-TW" altLang="en-US" sz="4400" b="1" dirty="0"/>
          </a:p>
        </p:txBody>
      </p:sp>
      <p:sp>
        <p:nvSpPr>
          <p:cNvPr id="6" name="文字方塊 5">
            <a:extLst>
              <a:ext uri="{FF2B5EF4-FFF2-40B4-BE49-F238E27FC236}">
                <a16:creationId xmlns:a16="http://schemas.microsoft.com/office/drawing/2014/main" id="{8361A20C-09B2-4154-9AD5-BD2A5CB3F86A}"/>
              </a:ext>
            </a:extLst>
          </p:cNvPr>
          <p:cNvSpPr txBox="1"/>
          <p:nvPr/>
        </p:nvSpPr>
        <p:spPr>
          <a:xfrm>
            <a:off x="1301947" y="172273"/>
            <a:ext cx="2062744" cy="769441"/>
          </a:xfrm>
          <a:prstGeom prst="rect">
            <a:avLst/>
          </a:prstGeom>
          <a:noFill/>
        </p:spPr>
        <p:txBody>
          <a:bodyPr wrap="none" rtlCol="0">
            <a:spAutoFit/>
          </a:bodyPr>
          <a:lstStyle/>
          <a:p>
            <a:r>
              <a:rPr lang="en-US" altLang="zh-TW" sz="4400" b="1" dirty="0"/>
              <a:t>Method</a:t>
            </a:r>
            <a:endParaRPr lang="zh-TW" altLang="en-US" sz="4400" b="1" dirty="0"/>
          </a:p>
        </p:txBody>
      </p:sp>
      <p:sp>
        <p:nvSpPr>
          <p:cNvPr id="7" name="文字方塊 6">
            <a:extLst>
              <a:ext uri="{FF2B5EF4-FFF2-40B4-BE49-F238E27FC236}">
                <a16:creationId xmlns:a16="http://schemas.microsoft.com/office/drawing/2014/main" id="{E52425FC-634D-4A66-9D7A-D8E258A2EE66}"/>
              </a:ext>
            </a:extLst>
          </p:cNvPr>
          <p:cNvSpPr txBox="1"/>
          <p:nvPr/>
        </p:nvSpPr>
        <p:spPr>
          <a:xfrm>
            <a:off x="3500952" y="375200"/>
            <a:ext cx="1107996"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模擬器</a:t>
            </a:r>
          </a:p>
        </p:txBody>
      </p:sp>
      <p:pic>
        <p:nvPicPr>
          <p:cNvPr id="1026" name="Picture 2" descr="https://ars.els-cdn.com/content/image/1-s2.0-S0001457522001555-gr2.jpg">
            <a:extLst>
              <a:ext uri="{FF2B5EF4-FFF2-40B4-BE49-F238E27FC236}">
                <a16:creationId xmlns:a16="http://schemas.microsoft.com/office/drawing/2014/main" id="{A7BA88BE-E126-4B3E-BBC9-9D10D55998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3491" y="2307250"/>
            <a:ext cx="5893512" cy="3843595"/>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群組 15">
            <a:extLst>
              <a:ext uri="{FF2B5EF4-FFF2-40B4-BE49-F238E27FC236}">
                <a16:creationId xmlns:a16="http://schemas.microsoft.com/office/drawing/2014/main" id="{243CC474-2523-4250-9D03-9F73B7D82630}"/>
              </a:ext>
            </a:extLst>
          </p:cNvPr>
          <p:cNvGrpSpPr/>
          <p:nvPr/>
        </p:nvGrpSpPr>
        <p:grpSpPr>
          <a:xfrm>
            <a:off x="550984" y="940238"/>
            <a:ext cx="7030916" cy="1600049"/>
            <a:chOff x="367264" y="1091460"/>
            <a:chExt cx="6027102" cy="1600049"/>
          </a:xfrm>
        </p:grpSpPr>
        <p:sp>
          <p:nvSpPr>
            <p:cNvPr id="8" name="文字方塊 7">
              <a:extLst>
                <a:ext uri="{FF2B5EF4-FFF2-40B4-BE49-F238E27FC236}">
                  <a16:creationId xmlns:a16="http://schemas.microsoft.com/office/drawing/2014/main" id="{1B08B96C-51E9-429B-B4D6-24680DEAFE45}"/>
                </a:ext>
              </a:extLst>
            </p:cNvPr>
            <p:cNvSpPr txBox="1"/>
            <p:nvPr/>
          </p:nvSpPr>
          <p:spPr>
            <a:xfrm>
              <a:off x="367264" y="1559019"/>
              <a:ext cx="6027102" cy="1132490"/>
            </a:xfrm>
            <a:prstGeom prst="rect">
              <a:avLst/>
            </a:prstGeom>
            <a:noFill/>
          </p:spPr>
          <p:txBody>
            <a:bodyPr wrap="squar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可調節座椅、方向盤、煞車及油門、自動傳輸系統、決策按鈕、</a:t>
              </a:r>
              <a:r>
                <a:rPr lang="en-US" altLang="zh-TW" sz="2400" dirty="0">
                  <a:ea typeface="微軟正黑體" panose="020B0604030504040204" pitchFamily="34" charset="-120"/>
                </a:rPr>
                <a:t>HMI</a:t>
              </a:r>
              <a:r>
                <a:rPr lang="zh-TW" altLang="en-US" sz="2400" dirty="0">
                  <a:latin typeface="微軟正黑體" panose="020B0604030504040204" pitchFamily="34" charset="-120"/>
                  <a:ea typeface="微軟正黑體" panose="020B0604030504040204" pitchFamily="34" charset="-120"/>
                </a:rPr>
                <a:t>、變速桿</a:t>
              </a:r>
            </a:p>
          </p:txBody>
        </p:sp>
        <p:sp>
          <p:nvSpPr>
            <p:cNvPr id="9" name="文字方塊 8">
              <a:extLst>
                <a:ext uri="{FF2B5EF4-FFF2-40B4-BE49-F238E27FC236}">
                  <a16:creationId xmlns:a16="http://schemas.microsoft.com/office/drawing/2014/main" id="{2072F946-057A-490C-985E-13AB0AB4B14A}"/>
                </a:ext>
              </a:extLst>
            </p:cNvPr>
            <p:cNvSpPr txBox="1"/>
            <p:nvPr/>
          </p:nvSpPr>
          <p:spPr>
            <a:xfrm>
              <a:off x="2156039" y="1091460"/>
              <a:ext cx="1107996"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模擬器</a:t>
              </a:r>
            </a:p>
          </p:txBody>
        </p:sp>
      </p:grpSp>
      <p:grpSp>
        <p:nvGrpSpPr>
          <p:cNvPr id="15" name="群組 14">
            <a:extLst>
              <a:ext uri="{FF2B5EF4-FFF2-40B4-BE49-F238E27FC236}">
                <a16:creationId xmlns:a16="http://schemas.microsoft.com/office/drawing/2014/main" id="{AA6CBCEC-531F-420A-8C9F-087CCE36152D}"/>
              </a:ext>
            </a:extLst>
          </p:cNvPr>
          <p:cNvGrpSpPr/>
          <p:nvPr/>
        </p:nvGrpSpPr>
        <p:grpSpPr>
          <a:xfrm>
            <a:off x="550985" y="2699648"/>
            <a:ext cx="5125436" cy="2120951"/>
            <a:chOff x="330590" y="2926686"/>
            <a:chExt cx="5125436" cy="2120951"/>
          </a:xfrm>
        </p:grpSpPr>
        <p:sp>
          <p:nvSpPr>
            <p:cNvPr id="11" name="文字方塊 10">
              <a:extLst>
                <a:ext uri="{FF2B5EF4-FFF2-40B4-BE49-F238E27FC236}">
                  <a16:creationId xmlns:a16="http://schemas.microsoft.com/office/drawing/2014/main" id="{339D3DBA-F936-4935-A575-F51CC68E988E}"/>
                </a:ext>
              </a:extLst>
            </p:cNvPr>
            <p:cNvSpPr txBox="1"/>
            <p:nvPr/>
          </p:nvSpPr>
          <p:spPr>
            <a:xfrm>
              <a:off x="330590" y="3361150"/>
              <a:ext cx="5125436" cy="1686487"/>
            </a:xfrm>
            <a:prstGeom prst="rect">
              <a:avLst/>
            </a:prstGeom>
            <a:noFill/>
          </p:spPr>
          <p:txBody>
            <a:bodyPr wrap="squar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前方視野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r>
                <a:rPr lang="en-US" altLang="zh-TW" sz="2400" dirty="0">
                  <a:ea typeface="微軟正黑體" panose="020B0604030504040204" pitchFamily="34" charset="-120"/>
                </a:rPr>
                <a:t>120º</a:t>
              </a:r>
              <a:r>
                <a:rPr lang="zh-TW" altLang="en-US" sz="2400" dirty="0">
                  <a:latin typeface="微軟正黑體" panose="020B0604030504040204" pitchFamily="34" charset="-120"/>
                  <a:ea typeface="微軟正黑體" panose="020B0604030504040204" pitchFamily="34" charset="-120"/>
                </a:rPr>
                <a:t>曲面螢幕</a:t>
              </a:r>
              <a:r>
                <a:rPr lang="en-US" altLang="zh-TW" sz="2400" dirty="0">
                  <a:latin typeface="微軟正黑體" panose="020B0604030504040204" pitchFamily="34" charset="-120"/>
                  <a:ea typeface="微軟正黑體" panose="020B0604030504040204" pitchFamily="34" charset="-120"/>
                </a:rPr>
                <a:t>(</a:t>
              </a:r>
              <a:r>
                <a:rPr lang="en-US" altLang="zh-TW" sz="2400" dirty="0">
                  <a:ea typeface="微軟正黑體" panose="020B0604030504040204" pitchFamily="34" charset="-120"/>
                </a:rPr>
                <a:t>85*30</a:t>
              </a:r>
              <a:r>
                <a:rPr lang="zh-TW" altLang="en-US" sz="2400" dirty="0">
                  <a:latin typeface="微軟正黑體" panose="020B0604030504040204" pitchFamily="34" charset="-120"/>
                  <a:ea typeface="微軟正黑體" panose="020B0604030504040204" pitchFamily="34" charset="-120"/>
                </a:rPr>
                <a:t>英寸</a:t>
              </a:r>
              <a:r>
                <a:rPr lang="en-US" altLang="zh-TW" sz="2400" dirty="0">
                  <a:latin typeface="微軟正黑體" panose="020B0604030504040204" pitchFamily="34" charset="-120"/>
                  <a:ea typeface="微軟正黑體" panose="020B0604030504040204" pitchFamily="34" charset="-120"/>
                </a:rPr>
                <a:t>)</a:t>
              </a:r>
            </a:p>
            <a:p>
              <a:pPr>
                <a:lnSpc>
                  <a:spcPct val="150000"/>
                </a:lnSpc>
              </a:pPr>
              <a:r>
                <a:rPr lang="zh-TW" altLang="en-US" sz="2400" dirty="0">
                  <a:latin typeface="微軟正黑體" panose="020B0604030504040204" pitchFamily="34" charset="-120"/>
                  <a:ea typeface="微軟正黑體" panose="020B0604030504040204" pitchFamily="34" charset="-120"/>
                </a:rPr>
                <a:t>側面視野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r>
                <a:rPr lang="en-US" altLang="zh-TW" sz="2400" dirty="0">
                  <a:ea typeface="微軟正黑體" panose="020B0604030504040204" pitchFamily="34" charset="-120"/>
                </a:rPr>
                <a:t>5</a:t>
              </a:r>
              <a:r>
                <a:rPr lang="zh-TW" altLang="en-US" sz="2400" dirty="0">
                  <a:ea typeface="微軟正黑體" panose="020B0604030504040204" pitchFamily="34" charset="-120"/>
                </a:rPr>
                <a:t>*</a:t>
              </a:r>
              <a:r>
                <a:rPr lang="en-US" altLang="zh-TW" sz="2400" dirty="0">
                  <a:ea typeface="微軟正黑體" panose="020B0604030504040204" pitchFamily="34" charset="-120"/>
                </a:rPr>
                <a:t>4</a:t>
              </a:r>
              <a:r>
                <a:rPr lang="zh-TW" altLang="en-US" sz="2400" dirty="0">
                  <a:latin typeface="微軟正黑體" panose="020B0604030504040204" pitchFamily="34" charset="-120"/>
                  <a:ea typeface="微軟正黑體" panose="020B0604030504040204" pitchFamily="34" charset="-120"/>
                </a:rPr>
                <a:t>英吋螢幕</a:t>
              </a:r>
              <a:endParaRPr lang="en-US" altLang="zh-TW" sz="2400" dirty="0">
                <a:latin typeface="微軟正黑體" panose="020B0604030504040204" pitchFamily="34" charset="-120"/>
                <a:ea typeface="微軟正黑體" panose="020B0604030504040204" pitchFamily="34" charset="-120"/>
              </a:endParaRPr>
            </a:p>
            <a:p>
              <a:pPr>
                <a:lnSpc>
                  <a:spcPct val="150000"/>
                </a:lnSpc>
              </a:pPr>
              <a:r>
                <a:rPr lang="zh-TW" altLang="en-US" sz="2400" dirty="0">
                  <a:latin typeface="微軟正黑體" panose="020B0604030504040204" pitchFamily="34" charset="-120"/>
                  <a:ea typeface="微軟正黑體" panose="020B0604030504040204" pitchFamily="34" charset="-120"/>
                </a:rPr>
                <a:t>後方視野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a:t>
              </a:r>
              <a:r>
                <a:rPr lang="en-US" altLang="zh-TW" sz="2400" dirty="0">
                  <a:ea typeface="微軟正黑體" panose="020B0604030504040204" pitchFamily="34" charset="-120"/>
                </a:rPr>
                <a:t>5</a:t>
              </a:r>
              <a:r>
                <a:rPr lang="zh-TW" altLang="en-US" sz="2400" dirty="0">
                  <a:ea typeface="微軟正黑體" panose="020B0604030504040204" pitchFamily="34" charset="-120"/>
                </a:rPr>
                <a:t>*</a:t>
              </a:r>
              <a:r>
                <a:rPr lang="en-US" altLang="zh-TW" sz="2400" dirty="0">
                  <a:ea typeface="微軟正黑體" panose="020B0604030504040204" pitchFamily="34" charset="-120"/>
                </a:rPr>
                <a:t>2.3</a:t>
              </a:r>
              <a:r>
                <a:rPr lang="zh-TW" altLang="en-US" sz="2400" dirty="0">
                  <a:latin typeface="微軟正黑體" panose="020B0604030504040204" pitchFamily="34" charset="-120"/>
                  <a:ea typeface="微軟正黑體" panose="020B0604030504040204" pitchFamily="34" charset="-120"/>
                </a:rPr>
                <a:t>英吋中央螢幕</a:t>
              </a:r>
              <a:endParaRPr lang="en-US" altLang="zh-TW" sz="2400" dirty="0">
                <a:latin typeface="微軟正黑體" panose="020B0604030504040204" pitchFamily="34" charset="-120"/>
                <a:ea typeface="微軟正黑體" panose="020B0604030504040204" pitchFamily="34" charset="-120"/>
              </a:endParaRPr>
            </a:p>
          </p:txBody>
        </p:sp>
        <p:sp>
          <p:nvSpPr>
            <p:cNvPr id="12" name="文字方塊 11">
              <a:extLst>
                <a:ext uri="{FF2B5EF4-FFF2-40B4-BE49-F238E27FC236}">
                  <a16:creationId xmlns:a16="http://schemas.microsoft.com/office/drawing/2014/main" id="{6383D3FD-AD52-4F6A-B5C7-050640EE86FB}"/>
                </a:ext>
              </a:extLst>
            </p:cNvPr>
            <p:cNvSpPr txBox="1"/>
            <p:nvPr/>
          </p:nvSpPr>
          <p:spPr>
            <a:xfrm>
              <a:off x="2493199" y="2926686"/>
              <a:ext cx="800219"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場景</a:t>
              </a:r>
            </a:p>
          </p:txBody>
        </p:sp>
      </p:grpSp>
      <p:grpSp>
        <p:nvGrpSpPr>
          <p:cNvPr id="10" name="群組 9">
            <a:extLst>
              <a:ext uri="{FF2B5EF4-FFF2-40B4-BE49-F238E27FC236}">
                <a16:creationId xmlns:a16="http://schemas.microsoft.com/office/drawing/2014/main" id="{9D96A214-A554-48F4-A1AC-727577641AA3}"/>
              </a:ext>
            </a:extLst>
          </p:cNvPr>
          <p:cNvGrpSpPr/>
          <p:nvPr/>
        </p:nvGrpSpPr>
        <p:grpSpPr>
          <a:xfrm>
            <a:off x="550985" y="4979960"/>
            <a:ext cx="5125436" cy="1566954"/>
            <a:chOff x="367264" y="5205092"/>
            <a:chExt cx="5125436" cy="1566954"/>
          </a:xfrm>
        </p:grpSpPr>
        <p:sp>
          <p:nvSpPr>
            <p:cNvPr id="13" name="文字方塊 12">
              <a:extLst>
                <a:ext uri="{FF2B5EF4-FFF2-40B4-BE49-F238E27FC236}">
                  <a16:creationId xmlns:a16="http://schemas.microsoft.com/office/drawing/2014/main" id="{F881BA93-0F0C-4DE7-87F8-FC580F1134B3}"/>
                </a:ext>
              </a:extLst>
            </p:cNvPr>
            <p:cNvSpPr txBox="1"/>
            <p:nvPr/>
          </p:nvSpPr>
          <p:spPr>
            <a:xfrm>
              <a:off x="367264" y="5639556"/>
              <a:ext cx="5125436" cy="1132490"/>
            </a:xfrm>
            <a:prstGeom prst="rect">
              <a:avLst/>
            </a:prstGeom>
            <a:noFill/>
          </p:spPr>
          <p:txBody>
            <a:bodyPr wrap="square" rtlCol="0">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外部計算機、三台攝影機</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用於紀錄駕駛員的臉部、手部和腿部行為</a:t>
              </a:r>
              <a:r>
                <a:rPr lang="en-US" altLang="zh-TW" sz="2400" dirty="0">
                  <a:latin typeface="微軟正黑體" panose="020B0604030504040204" pitchFamily="34" charset="-120"/>
                  <a:ea typeface="微軟正黑體" panose="020B0604030504040204" pitchFamily="34" charset="-120"/>
                </a:rPr>
                <a:t>)</a:t>
              </a:r>
            </a:p>
          </p:txBody>
        </p:sp>
        <p:sp>
          <p:nvSpPr>
            <p:cNvPr id="14" name="文字方塊 13">
              <a:extLst>
                <a:ext uri="{FF2B5EF4-FFF2-40B4-BE49-F238E27FC236}">
                  <a16:creationId xmlns:a16="http://schemas.microsoft.com/office/drawing/2014/main" id="{8272C565-9D58-4CB0-9BCC-B6A9F2C54C9A}"/>
                </a:ext>
              </a:extLst>
            </p:cNvPr>
            <p:cNvSpPr txBox="1"/>
            <p:nvPr/>
          </p:nvSpPr>
          <p:spPr>
            <a:xfrm>
              <a:off x="2529873" y="5205092"/>
              <a:ext cx="800219"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紀錄</a:t>
              </a:r>
            </a:p>
          </p:txBody>
        </p:sp>
      </p:grpSp>
    </p:spTree>
    <p:extLst>
      <p:ext uri="{BB962C8B-B14F-4D97-AF65-F5344CB8AC3E}">
        <p14:creationId xmlns:p14="http://schemas.microsoft.com/office/powerpoint/2010/main" val="541283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3079488B-1BC2-494C-844C-BB485D6C4EA7}"/>
              </a:ext>
            </a:extLst>
          </p:cNvPr>
          <p:cNvSpPr/>
          <p:nvPr/>
        </p:nvSpPr>
        <p:spPr>
          <a:xfrm>
            <a:off x="293915" y="939114"/>
            <a:ext cx="11604171" cy="569646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3" name="矩形 2">
            <a:extLst>
              <a:ext uri="{FF2B5EF4-FFF2-40B4-BE49-F238E27FC236}">
                <a16:creationId xmlns:a16="http://schemas.microsoft.com/office/drawing/2014/main" id="{7875FAE3-79F5-4815-8DE9-922B1358D5B9}"/>
              </a:ext>
            </a:extLst>
          </p:cNvPr>
          <p:cNvSpPr/>
          <p:nvPr/>
        </p:nvSpPr>
        <p:spPr>
          <a:xfrm rot="20468995">
            <a:off x="-275062" y="9185"/>
            <a:ext cx="1282297" cy="1193696"/>
          </a:xfrm>
          <a:prstGeom prst="rect">
            <a:avLst/>
          </a:prstGeom>
          <a:noFill/>
          <a:ln w="127000">
            <a:solidFill>
              <a:srgbClr val="6EAA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阿里巴巴普惠体 2.0 55 Regular" panose="00020600040101010101" pitchFamily="18" charset="-122"/>
              <a:ea typeface="阿里巴巴普惠体 2.0 55 Regular" panose="00020600040101010101" pitchFamily="18" charset="-122"/>
              <a:cs typeface="阿里巴巴普惠体 2.0 55 Regular" panose="00020600040101010101" pitchFamily="18" charset="-122"/>
              <a:sym typeface="阿里巴巴普惠体 2.0 55 Regular" panose="00020600040101010101" pitchFamily="18" charset="-122"/>
            </a:endParaRPr>
          </a:p>
        </p:txBody>
      </p:sp>
      <p:sp>
        <p:nvSpPr>
          <p:cNvPr id="6" name="文字方塊 5">
            <a:extLst>
              <a:ext uri="{FF2B5EF4-FFF2-40B4-BE49-F238E27FC236}">
                <a16:creationId xmlns:a16="http://schemas.microsoft.com/office/drawing/2014/main" id="{D2F1D159-3127-4623-B525-9681F800BE50}"/>
              </a:ext>
            </a:extLst>
          </p:cNvPr>
          <p:cNvSpPr txBox="1"/>
          <p:nvPr/>
        </p:nvSpPr>
        <p:spPr>
          <a:xfrm>
            <a:off x="157654" y="169673"/>
            <a:ext cx="755335" cy="769441"/>
          </a:xfrm>
          <a:prstGeom prst="rect">
            <a:avLst/>
          </a:prstGeom>
          <a:noFill/>
        </p:spPr>
        <p:txBody>
          <a:bodyPr wrap="none" rtlCol="0">
            <a:spAutoFit/>
          </a:bodyPr>
          <a:lstStyle/>
          <a:p>
            <a:r>
              <a:rPr lang="en-US" altLang="zh-TW" sz="4400" b="1" dirty="0"/>
              <a:t>02</a:t>
            </a:r>
            <a:endParaRPr lang="zh-TW" altLang="en-US" sz="4400" b="1" dirty="0"/>
          </a:p>
        </p:txBody>
      </p:sp>
      <p:sp>
        <p:nvSpPr>
          <p:cNvPr id="7" name="文字方塊 6">
            <a:extLst>
              <a:ext uri="{FF2B5EF4-FFF2-40B4-BE49-F238E27FC236}">
                <a16:creationId xmlns:a16="http://schemas.microsoft.com/office/drawing/2014/main" id="{C3F686A0-8879-4F92-B295-F5D49DF15A53}"/>
              </a:ext>
            </a:extLst>
          </p:cNvPr>
          <p:cNvSpPr txBox="1"/>
          <p:nvPr/>
        </p:nvSpPr>
        <p:spPr>
          <a:xfrm>
            <a:off x="1301947" y="172273"/>
            <a:ext cx="2062744" cy="769441"/>
          </a:xfrm>
          <a:prstGeom prst="rect">
            <a:avLst/>
          </a:prstGeom>
          <a:noFill/>
        </p:spPr>
        <p:txBody>
          <a:bodyPr wrap="none" rtlCol="0">
            <a:spAutoFit/>
          </a:bodyPr>
          <a:lstStyle/>
          <a:p>
            <a:r>
              <a:rPr lang="en-US" altLang="zh-TW" sz="4400" b="1" dirty="0"/>
              <a:t>Method</a:t>
            </a:r>
            <a:endParaRPr lang="zh-TW" altLang="en-US" sz="4400" b="1" dirty="0"/>
          </a:p>
        </p:txBody>
      </p:sp>
      <p:sp>
        <p:nvSpPr>
          <p:cNvPr id="8" name="文字方塊 7">
            <a:extLst>
              <a:ext uri="{FF2B5EF4-FFF2-40B4-BE49-F238E27FC236}">
                <a16:creationId xmlns:a16="http://schemas.microsoft.com/office/drawing/2014/main" id="{5F7D7A17-2A70-4956-897C-DAB70F57C1C6}"/>
              </a:ext>
            </a:extLst>
          </p:cNvPr>
          <p:cNvSpPr txBox="1"/>
          <p:nvPr/>
        </p:nvSpPr>
        <p:spPr>
          <a:xfrm>
            <a:off x="3500952" y="375200"/>
            <a:ext cx="1415772" cy="461665"/>
          </a:xfrm>
          <a:prstGeom prst="rect">
            <a:avLst/>
          </a:prstGeom>
          <a:noFill/>
        </p:spPr>
        <p:txBody>
          <a:bodyPr wrap="none" rtlCol="0">
            <a:spAutoFit/>
          </a:bodyPr>
          <a:lstStyle/>
          <a:p>
            <a:r>
              <a:rPr lang="zh-TW" altLang="en-US" sz="2400" b="1" u="sng" dirty="0">
                <a:latin typeface="微軟正黑體" panose="020B0604030504040204" pitchFamily="34" charset="-120"/>
                <a:ea typeface="微軟正黑體" panose="020B0604030504040204" pitchFamily="34" charset="-120"/>
              </a:rPr>
              <a:t>模擬場景</a:t>
            </a:r>
          </a:p>
        </p:txBody>
      </p:sp>
      <p:sp>
        <p:nvSpPr>
          <p:cNvPr id="9" name="文字方塊 8">
            <a:extLst>
              <a:ext uri="{FF2B5EF4-FFF2-40B4-BE49-F238E27FC236}">
                <a16:creationId xmlns:a16="http://schemas.microsoft.com/office/drawing/2014/main" id="{1CC008F9-1E2A-406F-928A-CC71ABE0BB3B}"/>
              </a:ext>
            </a:extLst>
          </p:cNvPr>
          <p:cNvSpPr txBox="1"/>
          <p:nvPr/>
        </p:nvSpPr>
        <p:spPr>
          <a:xfrm>
            <a:off x="1516166" y="1103618"/>
            <a:ext cx="6910866" cy="1132490"/>
          </a:xfrm>
          <a:prstGeom prst="rect">
            <a:avLst/>
          </a:prstGeom>
          <a:noFill/>
        </p:spPr>
        <p:txBody>
          <a:bodyPr wrap="none" rtlCol="0">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場景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兩車道的高速公路，超車道交通暢通無阻</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天氣 </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 乾燥的道路和晴朗的天氣</a:t>
            </a:r>
          </a:p>
        </p:txBody>
      </p:sp>
      <p:grpSp>
        <p:nvGrpSpPr>
          <p:cNvPr id="11" name="群組 10">
            <a:extLst>
              <a:ext uri="{FF2B5EF4-FFF2-40B4-BE49-F238E27FC236}">
                <a16:creationId xmlns:a16="http://schemas.microsoft.com/office/drawing/2014/main" id="{6D4C8B9D-3CD7-42C4-AD7D-4D43D9EB489F}"/>
              </a:ext>
            </a:extLst>
          </p:cNvPr>
          <p:cNvGrpSpPr/>
          <p:nvPr/>
        </p:nvGrpSpPr>
        <p:grpSpPr>
          <a:xfrm>
            <a:off x="759508" y="2493703"/>
            <a:ext cx="10672985" cy="3260679"/>
            <a:chOff x="912989" y="2455604"/>
            <a:chExt cx="10280235" cy="2844060"/>
          </a:xfrm>
        </p:grpSpPr>
        <p:sp>
          <p:nvSpPr>
            <p:cNvPr id="10" name="矩形 9">
              <a:extLst>
                <a:ext uri="{FF2B5EF4-FFF2-40B4-BE49-F238E27FC236}">
                  <a16:creationId xmlns:a16="http://schemas.microsoft.com/office/drawing/2014/main" id="{341706FD-C10F-46FD-AFFC-6286A05BF509}"/>
                </a:ext>
              </a:extLst>
            </p:cNvPr>
            <p:cNvSpPr/>
            <p:nvPr/>
          </p:nvSpPr>
          <p:spPr>
            <a:xfrm>
              <a:off x="912989" y="2455604"/>
              <a:ext cx="10263011" cy="2827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2050" name="Picture 2" descr="https://ars.els-cdn.com/content/image/1-s2.0-S0001457522001555-gr3.jpg">
              <a:extLst>
                <a:ext uri="{FF2B5EF4-FFF2-40B4-BE49-F238E27FC236}">
                  <a16:creationId xmlns:a16="http://schemas.microsoft.com/office/drawing/2014/main" id="{5DA63583-5FB6-46CC-90EC-8B54FCEF65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2989" y="2455604"/>
              <a:ext cx="10280235" cy="284406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83310352"/>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2806</TotalTime>
  <Words>2247</Words>
  <Application>Microsoft Office PowerPoint</Application>
  <PresentationFormat>寬螢幕</PresentationFormat>
  <Paragraphs>295</Paragraphs>
  <Slides>25</Slides>
  <Notes>6</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25</vt:i4>
      </vt:variant>
    </vt:vector>
  </HeadingPairs>
  <TitlesOfParts>
    <vt:vector size="34" baseType="lpstr">
      <vt:lpstr>阿里巴巴普惠体 2.0 55 Regular</vt:lpstr>
      <vt:lpstr>微軟正黑體</vt:lpstr>
      <vt:lpstr>新細明體</vt:lpstr>
      <vt:lpstr>Arial</vt:lpstr>
      <vt:lpstr>Calibri</vt:lpstr>
      <vt:lpstr>Calibri Light</vt:lpstr>
      <vt:lpstr>Cambria Math</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min-chun</dc:creator>
  <cp:lastModifiedBy>min-chun</cp:lastModifiedBy>
  <cp:revision>46</cp:revision>
  <dcterms:created xsi:type="dcterms:W3CDTF">2022-10-31T08:57:41Z</dcterms:created>
  <dcterms:modified xsi:type="dcterms:W3CDTF">2022-11-03T06:02:04Z</dcterms:modified>
</cp:coreProperties>
</file>